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67" r:id="rId2"/>
    <p:sldId id="266" r:id="rId3"/>
    <p:sldId id="269" r:id="rId4"/>
    <p:sldId id="277" r:id="rId5"/>
    <p:sldId id="303" r:id="rId6"/>
    <p:sldId id="270" r:id="rId7"/>
    <p:sldId id="271" r:id="rId8"/>
    <p:sldId id="278" r:id="rId9"/>
    <p:sldId id="279" r:id="rId10"/>
    <p:sldId id="272" r:id="rId11"/>
    <p:sldId id="280" r:id="rId12"/>
    <p:sldId id="281" r:id="rId13"/>
    <p:sldId id="282" r:id="rId14"/>
    <p:sldId id="276" r:id="rId15"/>
    <p:sldId id="294" r:id="rId16"/>
    <p:sldId id="293" r:id="rId17"/>
    <p:sldId id="295" r:id="rId18"/>
    <p:sldId id="296" r:id="rId19"/>
    <p:sldId id="297" r:id="rId20"/>
    <p:sldId id="298" r:id="rId21"/>
    <p:sldId id="299" r:id="rId22"/>
    <p:sldId id="305" r:id="rId23"/>
    <p:sldId id="300" r:id="rId24"/>
    <p:sldId id="283" r:id="rId25"/>
    <p:sldId id="284" r:id="rId26"/>
    <p:sldId id="285" r:id="rId27"/>
    <p:sldId id="286" r:id="rId28"/>
    <p:sldId id="287" r:id="rId29"/>
    <p:sldId id="288" r:id="rId30"/>
    <p:sldId id="307" r:id="rId31"/>
    <p:sldId id="289" r:id="rId32"/>
    <p:sldId id="290" r:id="rId33"/>
    <p:sldId id="291" r:id="rId34"/>
    <p:sldId id="292" r:id="rId35"/>
    <p:sldId id="301" r:id="rId36"/>
    <p:sldId id="302" r:id="rId37"/>
    <p:sldId id="308" r:id="rId38"/>
    <p:sldId id="304" r:id="rId39"/>
    <p:sldId id="306" r:id="rId40"/>
  </p:sldIdLst>
  <p:sldSz cx="18288000" cy="10287000"/>
  <p:notesSz cx="6858000" cy="9144000"/>
  <p:embeddedFontLst>
    <p:embeddedFont>
      <p:font typeface="Gmarket Sans TTF Bold" panose="02000000000000000000" pitchFamily="2" charset="-127"/>
      <p:bold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프리젠테이션 5 Medium" pitchFamily="2" charset="-127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프리젠테이션 4 Regular" pitchFamily="2" charset="-127"/>
      <p:regular r:id="rId50"/>
    </p:embeddedFont>
    <p:embeddedFont>
      <p:font typeface="프리젠테이션 8 ExtraBold" pitchFamily="2" charset="-127"/>
      <p:bold r:id="rId51"/>
    </p:embeddedFont>
    <p:embeddedFont>
      <p:font typeface="프리젠테이션 6 SemiBold" pitchFamily="2" charset="-127"/>
      <p:bold r:id="rId52"/>
    </p:embeddedFont>
    <p:embeddedFont>
      <p:font typeface="에스코어 드림 5 Medium" panose="020B0503030302020204" pitchFamily="34" charset="-127"/>
      <p:regular r:id="rId53"/>
    </p:embeddedFont>
    <p:embeddedFont>
      <p:font typeface="프리젠테이션 9 Black" pitchFamily="2" charset="-127"/>
      <p:bold r:id="rId54"/>
    </p:embeddedFont>
    <p:embeddedFont>
      <p:font typeface="프리젠테이션 7 Bold" pitchFamily="2" charset="-127"/>
      <p:bold r:id="rId55"/>
    </p:embeddedFont>
    <p:embeddedFont>
      <p:font typeface="S-Core Dream 8 Heavy" panose="020B0903030302020204" pitchFamily="34" charset="-127"/>
      <p:bold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0720A"/>
    <a:srgbClr val="F79443"/>
    <a:srgbClr val="FFCD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5988" autoAdjust="0"/>
  </p:normalViewPr>
  <p:slideViewPr>
    <p:cSldViewPr>
      <p:cViewPr varScale="1">
        <p:scale>
          <a:sx n="60" d="100"/>
          <a:sy n="60" d="100"/>
        </p:scale>
        <p:origin x="2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1154D-4151-4229-AE1A-A12224B0F102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108F3-43B6-4FB5-9996-B14427C764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569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80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72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802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818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8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871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97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722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006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50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704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520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8213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041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1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21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944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647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147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54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49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01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74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3833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왼쪽 사진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V40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오름차순으로 정렬</a:t>
            </a:r>
            <a:endParaRPr lang="ko-KR" altLang="en-US" b="0" dirty="0" smtClean="0">
              <a:effectLst/>
            </a:endParaRPr>
          </a:p>
          <a:p>
            <a:pPr rtl="0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사진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V40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내림차순으로 정렬</a:t>
            </a:r>
            <a:endParaRPr lang="ko-KR" altLang="en-US" b="0" dirty="0" smtClean="0">
              <a:effectLst/>
            </a:endParaRPr>
          </a:p>
          <a:p>
            <a:pPr rtl="0"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오름차순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2.9, 3.4, 3.4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같은 이상치 존재</a:t>
            </a:r>
          </a:p>
          <a:p>
            <a:pPr rtl="0"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내림차순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77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큰 값들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(100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이상의 값 또한 존재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 fontAlgn="base"/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이상치라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판단하여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처리해봄</a:t>
            </a:r>
            <a:endParaRPr lang="ko-KR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V40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낮은 이상치 제거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V40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낮은 이상치 *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endParaRPr lang="ko-KR" alt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V40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77, 100, 150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초과 이상치 제거</a:t>
            </a:r>
          </a:p>
          <a:p>
            <a:pPr rtl="0" fontAlgn="base"/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V40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 낮은 이상치 *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제외하고 성능이 크게 저하됨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이상치 제거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</a:t>
            </a:r>
          </a:p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48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426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 smtClean="0">
                <a:effectLst/>
              </a:rPr>
              <a:t/>
            </a:r>
            <a:br>
              <a:rPr lang="ko-KR" altLang="en-US" b="0" dirty="0" smtClean="0">
                <a:effectLst/>
              </a:rPr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8892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7024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407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78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38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76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764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644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548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024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108F3-43B6-4FB5-9996-B14427C7644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32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9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4.png"/><Relationship Id="rId5" Type="http://schemas.openxmlformats.org/officeDocument/2006/relationships/image" Target="../media/image26.png"/><Relationship Id="rId10" Type="http://schemas.openxmlformats.org/officeDocument/2006/relationships/image" Target="../media/image3.png"/><Relationship Id="rId4" Type="http://schemas.openxmlformats.org/officeDocument/2006/relationships/image" Target="../media/image25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4.png"/><Relationship Id="rId5" Type="http://schemas.openxmlformats.org/officeDocument/2006/relationships/image" Target="../media/image32.png"/><Relationship Id="rId10" Type="http://schemas.openxmlformats.org/officeDocument/2006/relationships/image" Target="../media/image3.png"/><Relationship Id="rId4" Type="http://schemas.openxmlformats.org/officeDocument/2006/relationships/image" Target="../media/image31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5.png"/><Relationship Id="rId5" Type="http://schemas.openxmlformats.org/officeDocument/2006/relationships/image" Target="../media/image38.png"/><Relationship Id="rId10" Type="http://schemas.openxmlformats.org/officeDocument/2006/relationships/image" Target="../media/image4.png"/><Relationship Id="rId4" Type="http://schemas.openxmlformats.org/officeDocument/2006/relationships/image" Target="../media/image37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3.png"/><Relationship Id="rId5" Type="http://schemas.openxmlformats.org/officeDocument/2006/relationships/image" Target="../media/image43.png"/><Relationship Id="rId1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45.png"/><Relationship Id="rId7" Type="http://schemas.openxmlformats.org/officeDocument/2006/relationships/image" Target="../media/image23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.png"/><Relationship Id="rId5" Type="http://schemas.openxmlformats.org/officeDocument/2006/relationships/image" Target="../media/image46.png"/><Relationship Id="rId10" Type="http://schemas.openxmlformats.org/officeDocument/2006/relationships/image" Target="../media/image4.png"/><Relationship Id="rId4" Type="http://schemas.openxmlformats.org/officeDocument/2006/relationships/image" Target="../media/image48.png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6.png"/><Relationship Id="rId5" Type="http://schemas.openxmlformats.org/officeDocument/2006/relationships/image" Target="../media/image51.png"/><Relationship Id="rId10" Type="http://schemas.openxmlformats.org/officeDocument/2006/relationships/image" Target="../media/image5.png"/><Relationship Id="rId4" Type="http://schemas.openxmlformats.org/officeDocument/2006/relationships/image" Target="../media/image50.png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5.png"/><Relationship Id="rId4" Type="http://schemas.openxmlformats.org/officeDocument/2006/relationships/image" Target="../media/image3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61.png"/><Relationship Id="rId4" Type="http://schemas.openxmlformats.org/officeDocument/2006/relationships/image" Target="../media/image3.png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6.png"/><Relationship Id="rId5" Type="http://schemas.openxmlformats.org/officeDocument/2006/relationships/image" Target="../media/image16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8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한쪽 모서리가 잘린 사각형 50"/>
          <p:cNvSpPr/>
          <p:nvPr/>
        </p:nvSpPr>
        <p:spPr>
          <a:xfrm flipH="1">
            <a:off x="609600" y="9731631"/>
            <a:ext cx="2190739" cy="569031"/>
          </a:xfrm>
          <a:prstGeom prst="snip1Rect">
            <a:avLst>
              <a:gd name="adj" fmla="val 39318"/>
            </a:avLst>
          </a:prstGeom>
          <a:pattFill prst="wdUpDiag">
            <a:fgClr>
              <a:srgbClr val="F0720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6716268"/>
            <a:ext cx="18288000" cy="35840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6" name="TextBox 7"/>
          <p:cNvSpPr txBox="1"/>
          <p:nvPr/>
        </p:nvSpPr>
        <p:spPr>
          <a:xfrm>
            <a:off x="1024271" y="5596601"/>
            <a:ext cx="20574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altLang="ko-KR" sz="2800" b="1" i="0" u="none" strike="noStrike" spc="-100" dirty="0" smtClean="0">
                <a:solidFill>
                  <a:schemeClr val="accent6"/>
                </a:solidFill>
                <a:latin typeface="프리젠테이션 7 Bold" pitchFamily="2" charset="-127"/>
                <a:ea typeface="프리젠테이션 7 Bold" pitchFamily="2" charset="-127"/>
              </a:rPr>
              <a:t>5</a:t>
            </a:r>
            <a:r>
              <a:rPr lang="ko-KR" altLang="en-US" sz="2800" b="1" i="0" u="none" strike="noStrike" spc="-100" dirty="0" smtClean="0">
                <a:solidFill>
                  <a:schemeClr val="accent6"/>
                </a:solidFill>
                <a:latin typeface="프리젠테이션 7 Bold" pitchFamily="2" charset="-127"/>
                <a:ea typeface="프리젠테이션 7 Bold" pitchFamily="2" charset="-127"/>
              </a:rPr>
              <a:t>주차 프로젝트</a:t>
            </a:r>
            <a:endParaRPr lang="ko-KR" sz="2800" b="1" i="0" u="none" strike="noStrike" spc="-100" dirty="0">
              <a:solidFill>
                <a:schemeClr val="accent6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838200" y="7035581"/>
            <a:ext cx="351155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350"/>
              </a:lnSpc>
            </a:pPr>
            <a:endParaRPr lang="ko-KR" sz="2000" b="1" i="0" u="none" strike="noStrike" spc="-100" dirty="0">
              <a:solidFill>
                <a:srgbClr val="FFFFFF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1024271" y="6019800"/>
            <a:ext cx="3481424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0350"/>
              </a:lnSpc>
            </a:pPr>
            <a:r>
              <a:rPr lang="ko-KR" altLang="en-US" sz="2800" b="1" spc="-100" dirty="0">
                <a:solidFill>
                  <a:schemeClr val="accent6"/>
                </a:solidFill>
                <a:latin typeface="프리젠테이션 7 Bold" pitchFamily="2" charset="-127"/>
                <a:ea typeface="프리젠테이션 7 Bold" pitchFamily="2" charset="-127"/>
              </a:rPr>
              <a:t>건설 기계 오일 상태 모니터링</a:t>
            </a:r>
            <a:endParaRPr lang="ko-KR" altLang="ko-KR" sz="2800" b="1" spc="-100" dirty="0">
              <a:solidFill>
                <a:schemeClr val="accent6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6"/>
          <p:cNvSpPr txBox="1"/>
          <p:nvPr/>
        </p:nvSpPr>
        <p:spPr>
          <a:xfrm>
            <a:off x="990600" y="1937003"/>
            <a:ext cx="80391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6000" spc="-300" dirty="0" smtClean="0">
                <a:solidFill>
                  <a:schemeClr val="tx2">
                    <a:lumMod val="75000"/>
                  </a:schemeClr>
                </a:solidFill>
                <a:latin typeface="S-Core Dream 8 Heavy"/>
              </a:rPr>
              <a:t>LS BIGDATA SCHOOL</a:t>
            </a:r>
            <a:endParaRPr lang="en-US" sz="6000" b="0" i="0" u="none" strike="noStrike" spc="-300" dirty="0">
              <a:solidFill>
                <a:schemeClr val="tx2">
                  <a:lumMod val="75000"/>
                </a:schemeClr>
              </a:solidFill>
              <a:latin typeface="S-Core Dream 8 Heavy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990600" y="2804335"/>
            <a:ext cx="84582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8100" b="0" i="0" u="none" strike="noStrike" spc="-300" dirty="0" smtClean="0">
                <a:solidFill>
                  <a:srgbClr val="F0720A"/>
                </a:solidFill>
                <a:latin typeface="프리젠테이션 9 Black" pitchFamily="2" charset="-127"/>
                <a:ea typeface="프리젠테이션 9 Black" pitchFamily="2" charset="-127"/>
              </a:rPr>
              <a:t>2</a:t>
            </a:r>
            <a:r>
              <a:rPr lang="ko-KR" altLang="en-US" sz="8100" b="0" i="0" u="none" strike="noStrike" spc="-300" dirty="0" smtClean="0">
                <a:solidFill>
                  <a:srgbClr val="F0720A"/>
                </a:solidFill>
                <a:latin typeface="프리젠테이션 9 Black" pitchFamily="2" charset="-127"/>
                <a:ea typeface="프리젠테이션 9 Black" pitchFamily="2" charset="-127"/>
              </a:rPr>
              <a:t>조 분석 결과 보고서</a:t>
            </a:r>
            <a:r>
              <a:rPr lang="en-US" altLang="ko-KR" sz="8100" b="0" i="0" u="none" strike="noStrike" spc="-300" dirty="0" smtClean="0">
                <a:solidFill>
                  <a:srgbClr val="F0720A"/>
                </a:solidFill>
                <a:latin typeface="프리젠테이션 9 Black" pitchFamily="2" charset="-127"/>
                <a:ea typeface="프리젠테이션 9 Black" pitchFamily="2" charset="-127"/>
              </a:rPr>
              <a:t>_</a:t>
            </a:r>
            <a:r>
              <a:rPr lang="ko-KR" altLang="en-US" sz="8100" b="0" i="0" u="none" strike="noStrike" spc="-300" dirty="0" smtClean="0">
                <a:solidFill>
                  <a:srgbClr val="F0720A"/>
                </a:solidFill>
                <a:latin typeface="프리젠테이션 9 Black" pitchFamily="2" charset="-127"/>
                <a:ea typeface="프리젠테이션 9 Black" pitchFamily="2" charset="-127"/>
              </a:rPr>
              <a:t> </a:t>
            </a:r>
            <a:endParaRPr lang="en-US" sz="8100" b="0" i="0" u="none" strike="noStrike" spc="-300" dirty="0">
              <a:solidFill>
                <a:srgbClr val="F0720A"/>
              </a:solidFill>
              <a:latin typeface="프리젠테이션 9 Black" pitchFamily="2" charset="-127"/>
              <a:ea typeface="프리젠테이션 9 Black" pitchFamily="2" charset="-127"/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 flipH="1">
            <a:off x="10591800" y="1621465"/>
            <a:ext cx="6753776" cy="7789235"/>
          </a:xfrm>
          <a:prstGeom prst="snip1Rect">
            <a:avLst/>
          </a:prstGeom>
          <a:blipFill>
            <a:blip r:embed="rId3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444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한쪽 모서리가 잘린 사각형 21"/>
          <p:cNvSpPr/>
          <p:nvPr/>
        </p:nvSpPr>
        <p:spPr>
          <a:xfrm flipH="1">
            <a:off x="14872704" y="8039100"/>
            <a:ext cx="3543608" cy="3581400"/>
          </a:xfrm>
          <a:prstGeom prst="snip1Rect">
            <a:avLst>
              <a:gd name="adj" fmla="val 39318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한쪽 모서리가 잘린 사각형 22"/>
          <p:cNvSpPr/>
          <p:nvPr/>
        </p:nvSpPr>
        <p:spPr>
          <a:xfrm flipH="1">
            <a:off x="15773400" y="1297869"/>
            <a:ext cx="2190739" cy="569031"/>
          </a:xfrm>
          <a:prstGeom prst="snip1Rect">
            <a:avLst>
              <a:gd name="adj" fmla="val 39318"/>
            </a:avLst>
          </a:prstGeom>
          <a:pattFill prst="wdUpDiag">
            <a:fgClr>
              <a:srgbClr val="F0720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한쪽 모서리가 잘린 사각형 24"/>
          <p:cNvSpPr/>
          <p:nvPr/>
        </p:nvSpPr>
        <p:spPr>
          <a:xfrm flipH="1">
            <a:off x="13118620" y="9389434"/>
            <a:ext cx="5397979" cy="3581400"/>
          </a:xfrm>
          <a:prstGeom prst="snip1Rect">
            <a:avLst>
              <a:gd name="adj" fmla="val 3931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한쪽 모서리가 잘린 사각형 27"/>
          <p:cNvSpPr/>
          <p:nvPr/>
        </p:nvSpPr>
        <p:spPr>
          <a:xfrm flipH="1">
            <a:off x="17345575" y="7452998"/>
            <a:ext cx="1221167" cy="3581400"/>
          </a:xfrm>
          <a:prstGeom prst="snip1Rect">
            <a:avLst>
              <a:gd name="adj" fmla="val 3931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6"/>
          <p:cNvSpPr txBox="1"/>
          <p:nvPr/>
        </p:nvSpPr>
        <p:spPr>
          <a:xfrm>
            <a:off x="990600" y="1191733"/>
            <a:ext cx="80391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800" spc="-300" dirty="0" smtClean="0">
                <a:solidFill>
                  <a:schemeClr val="tx2">
                    <a:lumMod val="75000"/>
                  </a:schemeClr>
                </a:solidFill>
                <a:latin typeface="S-Core Dream 8 Heavy"/>
              </a:rPr>
              <a:t>2024</a:t>
            </a:r>
            <a:endParaRPr lang="en-US" sz="4800" b="0" i="0" u="none" strike="noStrike" spc="-300" dirty="0">
              <a:solidFill>
                <a:schemeClr val="tx2">
                  <a:lumMod val="75000"/>
                </a:schemeClr>
              </a:solidFill>
              <a:latin typeface="S-Core Dream 8 Heavy"/>
            </a:endParaRPr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>
            <a:off x="5256028" y="10020300"/>
            <a:ext cx="4572000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8" name="Line 9"/>
          <p:cNvSpPr>
            <a:spLocks noChangeShapeType="1"/>
          </p:cNvSpPr>
          <p:nvPr/>
        </p:nvSpPr>
        <p:spPr bwMode="auto">
          <a:xfrm>
            <a:off x="992372" y="6972300"/>
            <a:ext cx="4572000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9" name="TextBox 7"/>
          <p:cNvSpPr txBox="1"/>
          <p:nvPr/>
        </p:nvSpPr>
        <p:spPr>
          <a:xfrm>
            <a:off x="6324600" y="9334500"/>
            <a:ext cx="351155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350"/>
              </a:lnSpc>
            </a:pPr>
            <a:r>
              <a:rPr lang="ko-KR" altLang="en-US" sz="2000" b="1" i="0" u="none" strike="noStrike" spc="-100" dirty="0" smtClean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정하연 </a:t>
            </a:r>
            <a:r>
              <a:rPr lang="ko-KR" altLang="en-US" sz="2000" b="1" i="0" u="none" strike="noStrike" spc="-100" dirty="0" err="1" smtClean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강하연</a:t>
            </a:r>
            <a:r>
              <a:rPr lang="ko-KR" altLang="en-US" sz="2000" b="1" i="0" u="none" strike="noStrike" spc="-100" dirty="0" smtClean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2000" b="1" i="0" u="none" strike="noStrike" spc="-100" dirty="0" err="1" smtClean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김지유</a:t>
            </a:r>
            <a:r>
              <a:rPr lang="ko-KR" altLang="en-US" sz="2000" b="1" i="0" u="none" strike="noStrike" spc="-100" dirty="0" smtClean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 박민서 </a:t>
            </a:r>
            <a:r>
              <a:rPr lang="ko-KR" altLang="en-US" sz="2000" b="1" i="0" u="none" strike="noStrike" spc="-100" dirty="0" err="1" smtClean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이채은</a:t>
            </a:r>
            <a:r>
              <a:rPr lang="ko-KR" altLang="en-US" sz="2000" b="1" i="0" u="none" strike="noStrike" spc="-100" dirty="0" smtClean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 정재성</a:t>
            </a:r>
            <a:endParaRPr lang="ko-KR" sz="2000" b="1" i="0" u="none" strike="noStrike" spc="-100" dirty="0">
              <a:solidFill>
                <a:srgbClr val="FFFFFF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52" name="한쪽 모서리가 잘린 사각형 51"/>
          <p:cNvSpPr/>
          <p:nvPr/>
        </p:nvSpPr>
        <p:spPr>
          <a:xfrm flipH="1">
            <a:off x="-257170" y="9843091"/>
            <a:ext cx="2190739" cy="569031"/>
          </a:xfrm>
          <a:prstGeom prst="snip1Rect">
            <a:avLst>
              <a:gd name="adj" fmla="val 39318"/>
            </a:avLst>
          </a:prstGeom>
          <a:pattFill prst="wdUpDiag">
            <a:fgClr>
              <a:srgbClr val="F0720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709888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77028" y="277333"/>
            <a:ext cx="345739" cy="3457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0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6019800" y="1176081"/>
            <a:ext cx="71628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spc="-300" dirty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점도를 표기하는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ISO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와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SAE </a:t>
            </a:r>
            <a:r>
              <a:rPr lang="ko-KR" altLang="en-US" sz="4400" b="1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ISO</a:t>
            </a:r>
            <a:endParaRPr lang="en-US" altLang="ko-KR" sz="4400" b="1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6146" name="Picture 2" descr="https://lh7-us.googleusercontent.com/slidesz/AGV_vUe3T0ygHGAHOj8Ly0N153LZ1Z0TfmOBIuQ5PkGxRBv8Xyoj_2BId6uebk3sbNYRKDyBR6_E5n1Lu2fHbd3B0lasokAGx3N9_pdJkCPsh9FYH5FWdKB0jqEOi0QS8NJ6O1gfCGupVXBvTomBqm1GlU6ddOOo5LIY=s2048?key=3zYkSij17F-x3EsnJspks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39643"/>
            <a:ext cx="8534400" cy="639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0468108" y="2784896"/>
            <a:ext cx="6753092" cy="6026393"/>
          </a:xfrm>
          <a:prstGeom prst="rect">
            <a:avLst/>
          </a:prstGeom>
          <a:solidFill>
            <a:srgbClr val="F0720A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ISO </a:t>
            </a:r>
            <a:r>
              <a:rPr lang="ko-KR" altLang="en-US" sz="3200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점도 등급 </a:t>
            </a:r>
            <a:r>
              <a:rPr lang="en-US" altLang="ko-KR" sz="3200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                                </a:t>
            </a:r>
            <a:endParaRPr lang="en-US" altLang="ko-KR" sz="3200" dirty="0" smtClean="0">
              <a:solidFill>
                <a:srgbClr val="F0720A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32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산업 윤활유의 점도를 분류하는 국제 </a:t>
            </a:r>
            <a:r>
              <a:rPr lang="ko-KR" altLang="en-US" sz="32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표준</a:t>
            </a:r>
            <a:endParaRPr lang="en-US" altLang="ko-KR" sz="3200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en-US" altLang="ko-KR" sz="32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       </a:t>
            </a:r>
            <a:endParaRPr lang="ko-KR" altLang="en-US" sz="32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en-US" altLang="ko-KR" sz="28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40°C</a:t>
            </a:r>
            <a:r>
              <a:rPr lang="ko-KR" altLang="en-US" sz="28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에서 </a:t>
            </a:r>
            <a:r>
              <a:rPr lang="ko-KR" altLang="en-US" sz="28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동점도               </a:t>
            </a:r>
            <a:endParaRPr lang="en-US" altLang="ko-KR" sz="2800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en-US" altLang="ko-KR" sz="28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(</a:t>
            </a:r>
            <a:r>
              <a:rPr lang="ko-KR" altLang="en-US" sz="28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단위</a:t>
            </a:r>
            <a:r>
              <a:rPr lang="en-US" altLang="ko-KR" sz="28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: </a:t>
            </a:r>
            <a:r>
              <a:rPr lang="en-US" altLang="ko-KR" sz="28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cSt</a:t>
            </a:r>
            <a:r>
              <a:rPr lang="en-US" altLang="ko-KR" sz="28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, centistokes) </a:t>
            </a:r>
            <a:r>
              <a:rPr lang="ko-KR" altLang="en-US" sz="28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범위로 구분</a:t>
            </a:r>
          </a:p>
          <a:p>
            <a:r>
              <a:rPr lang="ko-KR" alt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10210800" y="2628900"/>
            <a:ext cx="7239000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210800" y="9027928"/>
            <a:ext cx="7239000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9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4800600" y="1176081"/>
            <a:ext cx="89154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spc="-300" dirty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점도를 표기하는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ISO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와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SAE </a:t>
            </a:r>
            <a:r>
              <a:rPr lang="ko-KR" altLang="en-US" sz="4400" b="1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SAE(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엔진오일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endParaRPr lang="en-US" altLang="ko-KR" sz="4400" b="1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10243" name="Picture 3" descr="https://lh7-us.googleusercontent.com/slidesz/AGV_vUeWoIBF0HTBOaMXhJfzQ49YSXX2yX3Ydieqyug7H5VsU0kBwAe3A-dVCqRH-X407TYbAWcBZy0IZaz60SyaXBDJkB8sLdcNke3OfN6eCu9nFvdwQvLWQeNRnci5lGRjvL-LLQzA_34rVZ0C9yH50evvM8Atn3r1=s2048?key=3zYkSij17F-x3EsnJspk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423789"/>
            <a:ext cx="6400800" cy="543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lh7-us.googleusercontent.com/slidesz/AGV_vUcGsqMJIcZiUaaiG68hQfmMD-A_HTMIRBKfbwz5izJWYR6FAaHM9lfw4_hwb2G5jYBLyRDq0435CwF_e6GhQL6XZToRhqmVzF0D0B8P58ATckpbojdDhnVbYPmv4YDozzvOVJxbiVlKWww87peHpIZVEnoUOEom=s2048?key=3zYkSij17F-x3EsnJspks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514" y="4077922"/>
            <a:ext cx="9114392" cy="58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533916" y="2626955"/>
            <a:ext cx="13163284" cy="926550"/>
          </a:xfrm>
          <a:prstGeom prst="rect">
            <a:avLst/>
          </a:prstGeom>
          <a:solidFill>
            <a:srgbClr val="F0720A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SAE(</a:t>
            </a:r>
            <a:r>
              <a:rPr lang="ko-KR" altLang="en-US" sz="2000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미국자동차기술자협회</a:t>
            </a:r>
            <a:r>
              <a:rPr lang="en-US" altLang="ko-KR" sz="2000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, Society of Automotive Engineers) </a:t>
            </a:r>
            <a:r>
              <a:rPr lang="ko-KR" altLang="en-US" sz="2000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점도 등급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엔진 오일과 기어 오일의 점도 등급은 서로 다른 온도 조건과 기준을 </a:t>
            </a:r>
            <a:r>
              <a:rPr lang="ko-KR" altLang="en-US" sz="2000" dirty="0" smtClean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사용</a:t>
            </a:r>
            <a:endParaRPr lang="ko-KR" altLang="en-US" sz="2000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286000" y="2472956"/>
            <a:ext cx="13792200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286000" y="3695700"/>
            <a:ext cx="13792200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4800600" y="1176081"/>
            <a:ext cx="89154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spc="-300" dirty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점도를 표기하는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ISO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와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SAE </a:t>
            </a:r>
            <a:r>
              <a:rPr lang="ko-KR" altLang="en-US" sz="4400" b="1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SAE(</a:t>
            </a:r>
            <a:r>
              <a:rPr lang="ko-KR" altLang="en-US" sz="4400" b="1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기어오일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endParaRPr lang="en-US" altLang="ko-KR" sz="4400" b="1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33916" y="2626955"/>
            <a:ext cx="13163284" cy="926550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F0720A"/>
                </a:solidFill>
                <a:latin typeface="프리젠테이션 5 Medium" pitchFamily="2" charset="-127"/>
                <a:ea typeface="프리젠테이션 5 Medium" pitchFamily="2" charset="-127"/>
              </a:rPr>
              <a:t>SAE(</a:t>
            </a:r>
            <a:r>
              <a:rPr lang="ko-KR" altLang="en-US" sz="2000" b="1" dirty="0">
                <a:solidFill>
                  <a:srgbClr val="F0720A"/>
                </a:solidFill>
                <a:latin typeface="프리젠테이션 5 Medium" pitchFamily="2" charset="-127"/>
                <a:ea typeface="프리젠테이션 5 Medium" pitchFamily="2" charset="-127"/>
              </a:rPr>
              <a:t>미국자동차기술자협회</a:t>
            </a:r>
            <a:r>
              <a:rPr lang="en-US" altLang="ko-KR" sz="2000" b="1" dirty="0">
                <a:solidFill>
                  <a:srgbClr val="F0720A"/>
                </a:solidFill>
                <a:latin typeface="프리젠테이션 5 Medium" pitchFamily="2" charset="-127"/>
                <a:ea typeface="프리젠테이션 5 Medium" pitchFamily="2" charset="-127"/>
              </a:rPr>
              <a:t>, Society of Automotive Engineers) </a:t>
            </a:r>
            <a:r>
              <a:rPr lang="ko-KR" altLang="en-US" sz="2000" b="1" dirty="0">
                <a:solidFill>
                  <a:srgbClr val="F0720A"/>
                </a:solidFill>
                <a:latin typeface="프리젠테이션 5 Medium" pitchFamily="2" charset="-127"/>
                <a:ea typeface="프리젠테이션 5 Medium" pitchFamily="2" charset="-127"/>
              </a:rPr>
              <a:t>점도 등급</a:t>
            </a: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엔진 오일과 기어 오일의 점도 등급은 서로 다른 온도 조건과 기준을 </a:t>
            </a:r>
            <a:r>
              <a:rPr lang="ko-KR" altLang="en-US" sz="2000" dirty="0" smtClean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사용</a:t>
            </a:r>
            <a:endParaRPr lang="ko-KR" altLang="en-US" sz="2000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286000" y="2472956"/>
            <a:ext cx="13792200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286000" y="3695700"/>
            <a:ext cx="13792200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https://lh7-us.googleusercontent.com/slidesz/AGV_vUcsRecd881TM4eH5R591zsqdwC-CVIBpl2ZVq518_FkSz0fA7JC_wAP6DeaVHbY2IEzzNSAc38BkTSSWJehZ1JjV9gpLwOzEumYIBk61bEnUEXKmAUlcprS7NRdwxJAEznQQcmFdyVB8HjUiIBKuKwzt1C3t8DD=s2048?key=3zYkSij17F-x3EsnJspk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962043"/>
            <a:ext cx="14587826" cy="5648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2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4800600" y="1176081"/>
            <a:ext cx="89154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                          점도를 </a:t>
            </a:r>
            <a:r>
              <a:rPr lang="ko-KR" altLang="en-US" sz="4400" b="1" spc="-300" dirty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표기하는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ISO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와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SAE</a:t>
            </a:r>
            <a:endParaRPr lang="en-US" altLang="ko-KR" sz="4400" b="1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12290" name="Picture 2" descr="https://lh7-us.googleusercontent.com/slidesz/AGV_vUcFGwObrvSsslQEmu-qtnUfqL4_O2aPZBmLcl4QDKqV7u-947YkMxUi5K4tJqz7tHmVyqijP-tWCtZNGmdmiAkUNa_DZMrm2Bb08K1bAdh2qbAIqv4Ax_ncjW09CRLRL41HpWGPPL-Lg5JWS7BImwwo6WHnEZmn=s2048?key=3zYkSij17F-x3EsnJspk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48073"/>
            <a:ext cx="13258800" cy="77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33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5943600" y="1155964"/>
            <a:ext cx="6705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COMPONENT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별 점도 분포 시각화 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52600" y="2392145"/>
            <a:ext cx="5105400" cy="7323355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5090254"/>
            <a:ext cx="3962400" cy="628342"/>
          </a:xfrm>
          <a:prstGeom prst="rect">
            <a:avLst/>
          </a:prstGeom>
          <a:ln w="44450">
            <a:solidFill>
              <a:srgbClr val="C0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8953500"/>
            <a:ext cx="2049026" cy="615965"/>
          </a:xfrm>
          <a:prstGeom prst="rect">
            <a:avLst/>
          </a:prstGeom>
          <a:ln w="44450">
            <a:solidFill>
              <a:srgbClr val="C00000"/>
            </a:solidFill>
          </a:ln>
        </p:spPr>
      </p:pic>
      <p:sp>
        <p:nvSpPr>
          <p:cNvPr id="24" name="직사각형 23"/>
          <p:cNvSpPr/>
          <p:nvPr/>
        </p:nvSpPr>
        <p:spPr>
          <a:xfrm>
            <a:off x="11887200" y="2392145"/>
            <a:ext cx="5105400" cy="7323355"/>
          </a:xfrm>
          <a:prstGeom prst="rect">
            <a:avLst/>
          </a:prstGeom>
          <a:blipFill dpi="0" rotWithShape="1">
            <a:blip r:embed="rId6">
              <a:alphaModFix amt="4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AutoShape 18"/>
          <p:cNvSpPr>
            <a:spLocks noChangeArrowheads="1"/>
          </p:cNvSpPr>
          <p:nvPr/>
        </p:nvSpPr>
        <p:spPr bwMode="auto">
          <a:xfrm>
            <a:off x="8940800" y="5461000"/>
            <a:ext cx="762000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4191000" y="4381500"/>
            <a:ext cx="1" cy="650634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4191000" y="4399580"/>
            <a:ext cx="3193482" cy="4572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667000" y="3365022"/>
            <a:ext cx="3276600" cy="6293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 1 : 50 ~ 160</a:t>
            </a:r>
            <a:endParaRPr lang="ko-KR" altLang="en-US" sz="20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2941300" y="3365022"/>
            <a:ext cx="3276600" cy="6293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 </a:t>
            </a:r>
            <a:r>
              <a:rPr lang="en-US" altLang="ko-KR" sz="2000" b="1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en-US" altLang="ko-KR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: 35 ~ 500</a:t>
            </a:r>
            <a:endParaRPr lang="ko-KR" altLang="en-US" sz="20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667000" y="7886222"/>
            <a:ext cx="3276600" cy="6293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 2 : 25 ~ 75</a:t>
            </a:r>
            <a:endParaRPr lang="ko-KR" altLang="en-US" sz="20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042900" y="7886222"/>
            <a:ext cx="3276600" cy="6293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 </a:t>
            </a:r>
            <a:r>
              <a:rPr lang="en-US" altLang="ko-KR" sz="2000" b="1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: 30 ~ 110</a:t>
            </a:r>
            <a:endParaRPr lang="ko-KR" altLang="en-US" sz="20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4563626" y="9253742"/>
            <a:ext cx="3193482" cy="4572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7757108" y="8200906"/>
            <a:ext cx="0" cy="107791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9586177" y="8149294"/>
            <a:ext cx="3193482" cy="4572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2779659" y="8154989"/>
            <a:ext cx="0" cy="107791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6800" y="8804885"/>
            <a:ext cx="2395883" cy="519461"/>
          </a:xfrm>
          <a:prstGeom prst="rect">
            <a:avLst/>
          </a:prstGeom>
          <a:ln w="44450">
            <a:solidFill>
              <a:srgbClr val="C00000"/>
            </a:solidFill>
          </a:ln>
        </p:spPr>
      </p:pic>
      <p:cxnSp>
        <p:nvCxnSpPr>
          <p:cNvPr id="47" name="직선 연결선 46"/>
          <p:cNvCxnSpPr/>
          <p:nvPr/>
        </p:nvCxnSpPr>
        <p:spPr>
          <a:xfrm flipH="1">
            <a:off x="10027218" y="4704531"/>
            <a:ext cx="3193482" cy="4572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7232082" y="3560189"/>
            <a:ext cx="4128636" cy="5088511"/>
          </a:xfrm>
          <a:prstGeom prst="roundRect">
            <a:avLst>
              <a:gd name="adj" fmla="val 2627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COMPONENT </a:t>
            </a:r>
            <a:r>
              <a:rPr lang="ko-KR" altLang="en-US" sz="2800" b="1" dirty="0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별</a:t>
            </a:r>
            <a:endParaRPr lang="en-US" altLang="ko-KR" sz="2800" b="1" dirty="0">
              <a:ln w="0">
                <a:noFill/>
              </a:ln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2800" b="1" dirty="0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점도 </a:t>
            </a:r>
            <a:r>
              <a:rPr lang="ko-KR" altLang="en-US" sz="2800" b="1" dirty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분포 </a:t>
            </a:r>
            <a:r>
              <a:rPr lang="ko-KR" altLang="en-US" sz="2800" b="1" dirty="0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범위 차이</a:t>
            </a:r>
            <a:endParaRPr lang="en-US" altLang="ko-KR" sz="2800" b="1" dirty="0">
              <a:ln w="0">
                <a:noFill/>
              </a:ln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endParaRPr lang="en-US" altLang="ko-KR" sz="2800" b="1" dirty="0" smtClean="0">
              <a:ln w="0">
                <a:noFill/>
              </a:ln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endParaRPr lang="en-US" altLang="ko-KR" sz="2800" b="1" dirty="0" smtClean="0">
              <a:ln w="0">
                <a:noFill/>
              </a:ln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endParaRPr lang="en-US" altLang="ko-KR" sz="2800" b="1" dirty="0">
              <a:ln w="0">
                <a:noFill/>
              </a:ln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en-US" altLang="ko-KR" sz="2800" b="1" dirty="0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COMPONENT </a:t>
            </a:r>
            <a:r>
              <a:rPr lang="ko-KR" altLang="en-US" sz="2800" b="1" dirty="0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별 상이한 </a:t>
            </a:r>
            <a:r>
              <a:rPr lang="ko-KR" altLang="en-US" sz="2800" b="1" dirty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종류의 </a:t>
            </a:r>
            <a:endParaRPr lang="en-US" altLang="ko-KR" sz="2800" b="1" dirty="0" smtClean="0">
              <a:ln w="0">
                <a:noFill/>
              </a:ln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2800" b="1" dirty="0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오일</a:t>
            </a:r>
            <a:r>
              <a:rPr lang="en-US" altLang="ko-KR" sz="2800" b="1" dirty="0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2800" b="1" dirty="0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추측 가능</a:t>
            </a:r>
            <a:endParaRPr lang="ko-KR" altLang="en-US" sz="2800" b="1" dirty="0">
              <a:ln w="0">
                <a:noFill/>
              </a:ln>
              <a:solidFill>
                <a:srgbClr val="00297A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13220700" y="4704531"/>
            <a:ext cx="0" cy="1077911"/>
          </a:xfrm>
          <a:prstGeom prst="line">
            <a:avLst/>
          </a:prstGeom>
          <a:ln w="34925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0600" y="5428339"/>
            <a:ext cx="1520208" cy="600083"/>
          </a:xfrm>
          <a:prstGeom prst="rect">
            <a:avLst/>
          </a:prstGeom>
          <a:ln w="44450">
            <a:solidFill>
              <a:srgbClr val="C00000"/>
            </a:solidFill>
          </a:ln>
        </p:spPr>
      </p:pic>
      <p:sp>
        <p:nvSpPr>
          <p:cNvPr id="49" name="AutoShape 18"/>
          <p:cNvSpPr>
            <a:spLocks noChangeArrowheads="1"/>
          </p:cNvSpPr>
          <p:nvPr/>
        </p:nvSpPr>
        <p:spPr bwMode="auto">
          <a:xfrm>
            <a:off x="8991600" y="5366486"/>
            <a:ext cx="762000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5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6400800" y="1104900"/>
            <a:ext cx="6705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400" b="1" i="0" u="none" strike="noStrike" spc="-30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COMPONENT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별 오일 분류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225" name="Picture 9" descr="https://lh7-us.googleusercontent.com/slidesz/AGV_vUdwWbRMzKQ5MUaXsIhln8jtLhcIktj8hK7lWXvfwbg7bHRDKCsR3jVnLx-r3bRzRFgXeMYVYK79ILRl1dLE0tYjEi09Ovw83zwIubOohYyGv0ETdMOyVFzrlC_dofS3fN_VqGWjX7edFmKg4jQumhn6XrR7FOyE=s2048?key=3zYkSij17F-x3EsnJspk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3619501"/>
            <a:ext cx="857821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s://lh7-us.googleusercontent.com/slidesz/AGV_vUdfLNfqGbgmiT7bCvgtuSU6tksdEQz42fDOAAzzjXdzifVoCuT7bID__juP-notfVrg3QIcBqJhMxQ5kjXnCSGLakq--W4OxpJ3yUH_iQmw-9VoXe7IjJNJOW9CbMw5g8rx3W_fkTYNIlrXnD2NEh201O8D3Dk5=s2048?key=3zYkSij17F-x3EsnJspks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2156161"/>
            <a:ext cx="8502015" cy="131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https://lh7-us.googleusercontent.com/slidesz/AGV_vUdv7lpBUfuyiJKqzJU57GQ2dRGQYzT7lzc013szf1h22cGvJwVPnJjfrY2-zxvS5WWQLbrBAfVrmhYm16nsFOwhfbcNmNs5k6SXjVuxwWd1fpRkxIkGuYIBbmf_qD9_Tl4eoP7XQEI49a7lrMLq0qNcPo3tgv_t=s2048?key=3zYkSij17F-x3EsnJspks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5143501"/>
            <a:ext cx="8502015" cy="137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https://lh7-us.googleusercontent.com/slidesz/AGV_vUdb27EJUWNME1dwQi4X51NscIY_bQct4ILKQW23n_GW950RhZxarTC9ODfO_hRyzAGcFBhqIJb17Zxg71A3Il7JXaScED4Itk4EBWEKC1aEg0QXT6XU-fG2UkfJPNXJVpHqnsTk3XMBvj53XqwBttj2YOqALME=s2048?key=3zYkSij17F-x3EsnJspks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85" y="6667500"/>
            <a:ext cx="851471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 descr="https://lh7-us.googleusercontent.com/slidesz/AGV_vUeU_h_IYJnlJhKOoeQKeVYDXS1lnk1G2jJr613k8t3m97kvYLXsiQa0-ovywAdqiijLD1VBYm3GyGoPOoCgTKccp71pdN2QnUoaKqrD8zz7UbVgPC8dO1U71N97SBcWA71BBxxN7KPtgUF9yW2v3JLsb-KqEN5C=s2048?key=3zYkSij17F-x3EsnJspks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585" y="8608971"/>
            <a:ext cx="850201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직사각형 50"/>
          <p:cNvSpPr/>
          <p:nvPr/>
        </p:nvSpPr>
        <p:spPr>
          <a:xfrm>
            <a:off x="9875141" y="2288906"/>
            <a:ext cx="7574659" cy="644794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메뉴얼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확인 시의 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건설기계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의 </a:t>
            </a:r>
            <a:r>
              <a:rPr lang="ko-KR" altLang="en-US" sz="2400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유압유의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점도</a:t>
            </a:r>
            <a:endParaRPr lang="ko-KR" altLang="en-US" sz="2000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9913241" y="2204902"/>
            <a:ext cx="7536559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9913241" y="3030402"/>
            <a:ext cx="7536559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33" name="Picture 17" descr="https://lh7-us.googleusercontent.com/slidesz/AGV_vUcznEn5C1Jm7mlG2v1vOEjh39buaNimVqgjwQaL6rg7Ll_pdaZCfM7nmQzMN0OptQIOFyj-ncclqaouLn13cP2A7lkpdA216-zeV3Tj6E2Wntm8_ghAYRJIdDDdZ_AtFdlq017ye9ViWO9C2upp-M3kkSBsxP-w=s2048?key=3zYkSij17F-x3EsnJspksQ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3170101"/>
            <a:ext cx="7549259" cy="48638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/>
          <p:cNvGrpSpPr/>
          <p:nvPr/>
        </p:nvGrpSpPr>
        <p:grpSpPr>
          <a:xfrm rot="5400000">
            <a:off x="13713676" y="7960576"/>
            <a:ext cx="258739" cy="355509"/>
            <a:chOff x="4371840" y="2331256"/>
            <a:chExt cx="252000" cy="346249"/>
          </a:xfrm>
        </p:grpSpPr>
        <p:sp>
          <p:nvSpPr>
            <p:cNvPr id="56" name="타원 55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05044" y="2331256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9944100" y="8624982"/>
            <a:ext cx="7434959" cy="1393689"/>
          </a:xfrm>
          <a:prstGeom prst="rect">
            <a:avLst/>
          </a:prstGeom>
          <a:solidFill>
            <a:srgbClr val="F0720A">
              <a:alpha val="29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COMPONENT 2 : </a:t>
            </a:r>
            <a:r>
              <a:rPr lang="en-US" altLang="ko-KR" sz="28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25 ~ 75cSt(at 40</a:t>
            </a:r>
            <a:r>
              <a:rPr lang="ko-KR" altLang="en-US" sz="28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도</a:t>
            </a:r>
            <a:r>
              <a:rPr lang="en-US" altLang="ko-KR" sz="28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COMPONENT 2 </a:t>
            </a:r>
            <a:r>
              <a:rPr lang="ko-KR" altLang="en-US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가 </a:t>
            </a:r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‘</a:t>
            </a:r>
            <a:r>
              <a:rPr lang="ko-KR" altLang="en-US" sz="2800" b="1" dirty="0" err="1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유압유</a:t>
            </a:r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＇</a:t>
            </a:r>
            <a:r>
              <a:rPr lang="ko-KR" altLang="en-US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로 예상됨</a:t>
            </a:r>
            <a:endParaRPr lang="ko-KR" altLang="en-US" sz="240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1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6400800" y="1104900"/>
            <a:ext cx="6705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400" b="1" i="0" u="none" strike="noStrike" spc="-30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COMPONENT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별 오일 분류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875141" y="2288906"/>
            <a:ext cx="7574659" cy="644794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메뉴얼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확인 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시의 건설기계의 </a:t>
            </a:r>
            <a:r>
              <a:rPr lang="ko-KR" altLang="en-US" sz="2400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유압유의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점도</a:t>
            </a:r>
            <a:endParaRPr lang="ko-KR" altLang="en-US" sz="2000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9913241" y="2204902"/>
            <a:ext cx="7536559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9913241" y="3030402"/>
            <a:ext cx="7536559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 rot="5400000">
            <a:off x="13713676" y="7960576"/>
            <a:ext cx="258739" cy="355509"/>
            <a:chOff x="4371840" y="2331256"/>
            <a:chExt cx="252000" cy="346249"/>
          </a:xfrm>
        </p:grpSpPr>
        <p:sp>
          <p:nvSpPr>
            <p:cNvPr id="56" name="타원 55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05044" y="2331256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9944100" y="8624982"/>
            <a:ext cx="7434959" cy="1393689"/>
          </a:xfrm>
          <a:prstGeom prst="rect">
            <a:avLst/>
          </a:prstGeom>
          <a:solidFill>
            <a:srgbClr val="F0720A">
              <a:alpha val="29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COMPONENT 3 : </a:t>
            </a:r>
            <a:r>
              <a:rPr lang="en-US" altLang="ko-KR" sz="2800" b="1" dirty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3</a:t>
            </a:r>
            <a:r>
              <a:rPr lang="en-US" altLang="ko-KR" sz="28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5 ~ 500cSt(at 40</a:t>
            </a:r>
            <a:r>
              <a:rPr lang="ko-KR" altLang="en-US" sz="28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도</a:t>
            </a:r>
            <a:r>
              <a:rPr lang="en-US" altLang="ko-KR" sz="28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COMPONENT 3 </a:t>
            </a:r>
            <a:r>
              <a:rPr lang="ko-KR" altLang="en-US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가 </a:t>
            </a:r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‘</a:t>
            </a:r>
            <a:r>
              <a:rPr lang="ko-KR" altLang="en-US" sz="2800" b="1" dirty="0" err="1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기어유</a:t>
            </a:r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＇</a:t>
            </a:r>
            <a:r>
              <a:rPr lang="ko-KR" altLang="en-US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로 예상됨 </a:t>
            </a:r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(</a:t>
            </a:r>
            <a:r>
              <a:rPr lang="ko-KR" altLang="en-US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점도 매우 높음</a:t>
            </a:r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endParaRPr lang="ko-KR" altLang="en-US" sz="240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236" name="Picture 20" descr="https://lh7-us.googleusercontent.com/slidesz/AGV_vUdbWs7yhyveyoZGbWW_g-oIW3_7quEFSFAuDVOQpmMWzBJ7dsyN507pMsUkl6Q8TzE0gCDBnGTN_-HIcnT2THKg36PmVmjZiT4apTj-3rQS6FE60dq57hQx_z1VkSlQfLz8P05MF2hvutfC-grF9E8VUTupnY6o=s2048?key=3zYkSij17F-x3EsnJspk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0" y="4793551"/>
            <a:ext cx="8807301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https://lh7-us.googleusercontent.com/slidesz/AGV_vUeVAKrfo6Yzm6kWlDlWYuRfJGFT4NzYZ983tNX85zYzCn-yreDGzZUBgtz4m19Dhvgbn3G5nhpGJwJM9gGo5WchnOIK6OUwICjYYhQORTaMRGblyfMqgdNLY2wYaCLYwBll5D1FcBJzDbusBz2CFBk76jLT-QwB=s2048?key=3zYkSij17F-x3EsnJspks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70" y="2245907"/>
            <a:ext cx="8807301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https://lh7-us.googleusercontent.com/slidesz/AGV_vUfKpKwMAJrBc6n9F1w5RvyX5PtxMRfcAPkX_DAoP71tuN7bB_Uwl0cYV1rer6D8Sd08lVbikkMtdENtiBFvnxJh_3ooNU2mVeY3ozVN232dFe9nIhAG8C8_6D3w9r1CHasLPgcvoCirq4Qia_2AwVtt06bg-Dt7=s2048?key=3zYkSij17F-x3EsnJspks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66" y="7505700"/>
            <a:ext cx="8800505" cy="251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https://lh7-us.googleusercontent.com/slidesz/AGV_vUczNxXZl0drkB_Wko02lcVa4HCqVwbZkhnMbbwTSl1ty1osJwhNKaxObpzuo9lGAAW1Q9gODiSseXvO5xIDyx4TmjYlOXFpSouxbJhwUNTf34rcrExfXhZHA-LpdoZYbb1uV_PZCE5XO9f0y2PmqwLNDb9JRMEw=s2048?key=3zYkSij17F-x3EsnJspks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66" y="6057900"/>
            <a:ext cx="880050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1" name="Picture 25" descr="https://lh7-us.googleusercontent.com/slidesz/AGV_vUcuqJCI-QmlgPVPUb1PsHieel9QuyqhAy7kFioarFtapEWbODX1ukV_K3WWSDJfWnbHE0BR3M75Zw1padBg6445_ywV3CWZxT9XGZ70baBrNr9XGjX1d-DXVL-KLoHyy1iRiDy3dfLSHLO2k5pSQ3eVpJmjtf-l=s2048?key=3zYkSij17F-x3EsnJspks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445" y="3075865"/>
            <a:ext cx="7726614" cy="47236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6400800" y="1104900"/>
            <a:ext cx="6705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400" b="1" i="0" u="none" strike="noStrike" spc="-30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COMPONENT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별 오일 분류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875141" y="2288906"/>
            <a:ext cx="7574659" cy="644794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메뉴얼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확인 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시의 건설기계의 </a:t>
            </a:r>
            <a:r>
              <a:rPr lang="ko-KR" altLang="en-US" sz="2400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유압유의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점도</a:t>
            </a:r>
            <a:endParaRPr lang="ko-KR" altLang="en-US" sz="2000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dirty="0"/>
          </a:p>
        </p:txBody>
      </p:sp>
      <p:cxnSp>
        <p:nvCxnSpPr>
          <p:cNvPr id="52" name="직선 연결선 51"/>
          <p:cNvCxnSpPr/>
          <p:nvPr/>
        </p:nvCxnSpPr>
        <p:spPr>
          <a:xfrm>
            <a:off x="9913241" y="2204902"/>
            <a:ext cx="7536559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9913241" y="3030402"/>
            <a:ext cx="7536559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14249399" y="6972300"/>
            <a:ext cx="3129659" cy="2817771"/>
          </a:xfrm>
          <a:prstGeom prst="rect">
            <a:avLst/>
          </a:prstGeom>
          <a:solidFill>
            <a:srgbClr val="F0720A">
              <a:alpha val="29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COMPONENT 4 : </a:t>
            </a:r>
          </a:p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30 ~ 110cSt(at 40</a:t>
            </a:r>
            <a:r>
              <a:rPr lang="ko-KR" altLang="en-US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도</a:t>
            </a:r>
            <a:r>
              <a:rPr lang="en-US" altLang="ko-KR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</a:p>
        </p:txBody>
      </p:sp>
      <p:pic>
        <p:nvPicPr>
          <p:cNvPr id="12291" name="Picture 3" descr="https://lh7-us.googleusercontent.com/slidesz/AGV_vUdZVS6fELQu63Jd5gj9iJXrmrRmD77ixGuhWJaoXRecxrFrAaoGoetJPTQhnIp3pFSsXdFTLfNxop47u4E571gsMbgeOmz4wAmrvDgrsrVmzydooR465BnGW2kMJBKA7O98-DK260lnlzkQ1natD7T3cGLK_-0=s2048?key=3zYkSij17F-x3EsnJspk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10" y="3695700"/>
            <a:ext cx="8340090" cy="109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s://lh7-us.googleusercontent.com/slidesz/AGV_vUfNjzCr0euAvJhkMLRTRyBesJIG3B0fuAPkPD5vIe48IqvgFUyBMqIi6CeASwOmsT5FHrfIlhyl7IZwPD98hQe5_FvH5hEI4ThnlMqM8tY5CyZWdo5_sf4Q8cTGgE5I3iCiofaKQw-BDqQA2SRmYvUY_I1uaziZ=s2048?key=3zYkSij17F-x3EsnJspks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0" y="2101714"/>
            <a:ext cx="8365490" cy="153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lh7-us.googleusercontent.com/slidesz/AGV_vUebfEiYL3vwruUcDnYMIE5PmAJ22noOq0OrnhM3T5nK-71KSaVvF2hiQbfCY0VR-8VqyWTDkpWueDZm8JD8sr_WM4jOK-rykYzGVNK9fQdykFqiIP98S77SO7WLb-pouiHFoT82K5DtkqV0_ZtaXqDstwfov_Q=s2048?key=3zYkSij17F-x3EsnJspks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6310281"/>
            <a:ext cx="8327390" cy="180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https://lh7-us.googleusercontent.com/slidesz/AGV_vUdBAGbS-zUVYJ42T-Se1kqiZFazPLd_GlY2YQ55oTr7k3M5g6Ztr5BhQ63JnKO3RuIqzBsKi_oGzJf6qesar3KY35yi6rzzMUVCDeZpzE8CCmsNwZrg2EMZEUozqQdxND-26A-maWiKhd9nopwQb35C_UMOodo=s2048?key=3zYkSij17F-x3EsnJspks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10" y="4881116"/>
            <a:ext cx="836549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lh7-us.googleusercontent.com/slidesz/AGV_vUcrdbBW2GZWmlZBwkEK8BIP869XD3oNZioBQX5ims1ORFz-a2rzqLmHtP5Y3HhHNyrd9t0W-PrJ2mbovapNlyxRn3NJDcj-QyDA1DO8UZk9FoYSRMFTFhL-zT-2EfkG7IOyg4-9vR6I96YbvXVDMaRvnSWE8ddP=s2048?key=3zYkSij17F-x3EsnJspks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700" y="8248483"/>
            <a:ext cx="834009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s://lh7-us.googleusercontent.com/slidesz/AGV_vUfXEANZ7Ibq661JdUnImsIjVme8BLVnD4jHTLZ_GueweJORpubevZoh8kFxVp9sGAI_5UnOFyDY9IH9VdLKyxKIj2DIK2SVOb39sP8lpznVd6MkiVLagNwr9M5T74v2obKioTOaS02hEDjAZoglLgNuZo2pizk=s2048?key=3zYkSij17F-x3EsnJspksQ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141" y="3086100"/>
            <a:ext cx="3786422" cy="36673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ttps://lh7-us.googleusercontent.com/slidesz/AGV_vUetVeSPGxHPPww1a2EustOWhdq3QeItmEnWlIyXbsTxa6YRsErxpeSyzRSZzesa61EJ2UvRXYO6Xx14zOwYOglbDy7JH8GLl8YZMuuraKVyy-UVtJy46XSeK9bBkaXVTkDFR8FVp3klPBX1AwvUpMUNsCAAiAMq=s2048?key=3zYkSij17F-x3EsnJspksQ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141" y="6758029"/>
            <a:ext cx="3786422" cy="34273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14249399" y="3403600"/>
            <a:ext cx="3129659" cy="2817771"/>
          </a:xfrm>
          <a:prstGeom prst="rect">
            <a:avLst/>
          </a:prstGeom>
          <a:solidFill>
            <a:srgbClr val="F0720A">
              <a:alpha val="29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COMPONENT 1 : </a:t>
            </a:r>
          </a:p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50 ~ 160cSt(at 40</a:t>
            </a:r>
            <a:r>
              <a:rPr lang="ko-KR" altLang="en-US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도</a:t>
            </a:r>
            <a:r>
              <a:rPr lang="en-US" altLang="ko-KR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13829481" y="4714741"/>
            <a:ext cx="252000" cy="346249"/>
            <a:chOff x="4371840" y="2318350"/>
            <a:chExt cx="252000" cy="346249"/>
          </a:xfrm>
        </p:grpSpPr>
        <p:sp>
          <p:nvSpPr>
            <p:cNvPr id="35" name="타원 34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405044" y="2318350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3829481" y="8194541"/>
            <a:ext cx="252000" cy="346249"/>
            <a:chOff x="4371840" y="2318350"/>
            <a:chExt cx="252000" cy="346249"/>
          </a:xfrm>
        </p:grpSpPr>
        <p:sp>
          <p:nvSpPr>
            <p:cNvPr id="39" name="타원 38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405044" y="2318350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1" name="그림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4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5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4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6400800" y="1104900"/>
            <a:ext cx="6705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400" b="1" i="0" u="none" strike="noStrike" spc="-30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COMPONENT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별 오일 분류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13315" name="Picture 3" descr="https://lh7-us.googleusercontent.com/slidesz/AGV_vUcrdbBW2GZWmlZBwkEK8BIP869XD3oNZioBQX5ims1ORFz-a2rzqLmHtP5Y3HhHNyrd9t0W-PrJ2mbovapNlyxRn3NJDcj-QyDA1DO8UZk9FoYSRMFTFhL-zT-2EfkG7IOyg4-9vR6I96YbvXVDMaRvnSWE8ddP=s2048?key=3zYkSij17F-x3EsnJspk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688884"/>
            <a:ext cx="8544978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7-us.googleusercontent.com/slidesz/AGV_vUc6pyF6TG3gLK6_YlY2Co7WyAw7NUjGvypvPNc5UIDcEaki9b6OcvmZcC06wEY-x1OxhSOf-_1oF9-i39RYjhXDSj0qWF9qTNBGd_CGmAuNRTDPv6xQtwLckVedzUfmZiTrevfWAgFKSZVnt0I8SeASpC8mWxAD=s2048?key=3zYkSij17F-x3EsnJspks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71700"/>
            <a:ext cx="8531019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직선 연결선 40"/>
          <p:cNvCxnSpPr/>
          <p:nvPr/>
        </p:nvCxnSpPr>
        <p:spPr>
          <a:xfrm>
            <a:off x="9913241" y="3030402"/>
            <a:ext cx="7536559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4249399" y="6972300"/>
            <a:ext cx="3129659" cy="2817771"/>
          </a:xfrm>
          <a:prstGeom prst="rect">
            <a:avLst/>
          </a:prstGeom>
          <a:solidFill>
            <a:srgbClr val="F0720A">
              <a:alpha val="29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COMPONENT 4 : </a:t>
            </a:r>
          </a:p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30 ~ 110cSt(at 40</a:t>
            </a:r>
            <a:r>
              <a:rPr lang="ko-KR" altLang="en-US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도</a:t>
            </a:r>
            <a:r>
              <a:rPr lang="en-US" altLang="ko-KR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</a:p>
        </p:txBody>
      </p:sp>
      <p:pic>
        <p:nvPicPr>
          <p:cNvPr id="43" name="Picture 10" descr="https://lh7-us.googleusercontent.com/slidesz/AGV_vUfXEANZ7Ibq661JdUnImsIjVme8BLVnD4jHTLZ_GueweJORpubevZoh8kFxVp9sGAI_5UnOFyDY9IH9VdLKyxKIj2DIK2SVOb39sP8lpznVd6MkiVLagNwr9M5T74v2obKioTOaS02hEDjAZoglLgNuZo2pizk=s2048?key=3zYkSij17F-x3EsnJspks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141" y="3086100"/>
            <a:ext cx="3786422" cy="36673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https://lh7-us.googleusercontent.com/slidesz/AGV_vUetVeSPGxHPPww1a2EustOWhdq3QeItmEnWlIyXbsTxa6YRsErxpeSyzRSZzesa61EJ2UvRXYO6Xx14zOwYOglbDy7JH8GLl8YZMuuraKVyy-UVtJy46XSeK9bBkaXVTkDFR8FVp3klPBX1AwvUpMUNsCAAiAMq=s2048?key=3zYkSij17F-x3EsnJspks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5141" y="6758029"/>
            <a:ext cx="3786422" cy="34273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14249399" y="3403600"/>
            <a:ext cx="3129659" cy="2817771"/>
          </a:xfrm>
          <a:prstGeom prst="rect">
            <a:avLst/>
          </a:prstGeom>
          <a:solidFill>
            <a:srgbClr val="F0720A">
              <a:alpha val="29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COMPONENT 1 : </a:t>
            </a:r>
          </a:p>
          <a:p>
            <a:pPr algn="ctr"/>
            <a:r>
              <a:rPr lang="en-US" altLang="ko-KR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50 ~ 160cSt(at 40</a:t>
            </a:r>
            <a:r>
              <a:rPr lang="ko-KR" altLang="en-US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도</a:t>
            </a:r>
            <a:r>
              <a:rPr lang="en-US" altLang="ko-KR" sz="2400" b="1" dirty="0" smtClean="0">
                <a:solidFill>
                  <a:srgbClr val="FF0000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13829481" y="4714741"/>
            <a:ext cx="252000" cy="346249"/>
            <a:chOff x="4371840" y="2318350"/>
            <a:chExt cx="252000" cy="346249"/>
          </a:xfrm>
        </p:grpSpPr>
        <p:sp>
          <p:nvSpPr>
            <p:cNvPr id="48" name="타원 47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405044" y="2318350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3829481" y="8194541"/>
            <a:ext cx="252000" cy="346249"/>
            <a:chOff x="4371840" y="2318350"/>
            <a:chExt cx="252000" cy="346249"/>
          </a:xfrm>
        </p:grpSpPr>
        <p:sp>
          <p:nvSpPr>
            <p:cNvPr id="56" name="타원 55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405044" y="2318350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9875141" y="2288906"/>
            <a:ext cx="7574659" cy="644794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2400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메뉴얼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확인 시의 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건설기계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의 </a:t>
            </a:r>
            <a:r>
              <a:rPr lang="ko-KR" altLang="en-US" sz="2400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유압유의</a:t>
            </a:r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점도</a:t>
            </a:r>
            <a:endParaRPr lang="ko-KR" altLang="en-US" sz="2000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dirty="0"/>
          </a:p>
        </p:txBody>
      </p:sp>
      <p:cxnSp>
        <p:nvCxnSpPr>
          <p:cNvPr id="60" name="직선 연결선 59"/>
          <p:cNvCxnSpPr/>
          <p:nvPr/>
        </p:nvCxnSpPr>
        <p:spPr>
          <a:xfrm>
            <a:off x="9913241" y="2204902"/>
            <a:ext cx="7536559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Picture 5" descr="https://lh7-us.googleusercontent.com/slidesz/AGV_vUe-lfK1K9z8f2XtmdXSUD6CgfghX_5kEDWotg_JeLuVTHNCNvzRuknwa7Jw73iZJHbKvKPKNMkWJnLRF8njg7KJy8qy6wf4M07dX3iZOVBqv43-ifUaUNy9UQvcO2nE4dPiYpb5SHpzIvvSm-IeIY75-AEYb3_G=s2048?key=3zYkSij17F-x3EsnJspksQ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524500"/>
            <a:ext cx="7701659" cy="4498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21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3962400" y="2095500"/>
            <a:ext cx="10668000" cy="1752600"/>
          </a:xfrm>
          <a:prstGeom prst="roundRect">
            <a:avLst/>
          </a:prstGeom>
          <a:solidFill>
            <a:schemeClr val="bg1">
              <a:alpha val="5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엔진오일</a:t>
            </a:r>
            <a:r>
              <a:rPr lang="ko-KR" altLang="en-US" sz="3200" dirty="0" smtClean="0">
                <a:solidFill>
                  <a:srgbClr val="C00000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32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예상</a:t>
            </a:r>
            <a:endParaRPr lang="en-US" altLang="ko-KR" sz="3200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endParaRPr lang="en-US" altLang="ko-KR" sz="36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6400800" y="1104900"/>
            <a:ext cx="6705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400" b="1" i="0" u="none" strike="noStrike" spc="-30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COMPONENT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별 오일 분류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99000" y="3066332"/>
            <a:ext cx="3276600" cy="6293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 1</a:t>
            </a:r>
            <a:endParaRPr lang="ko-KR" altLang="en-US" sz="20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668000" y="3086100"/>
            <a:ext cx="3276600" cy="6293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 </a:t>
            </a:r>
            <a:r>
              <a:rPr lang="en-US" altLang="ko-KR" sz="2000" b="1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4</a:t>
            </a:r>
            <a:r>
              <a:rPr lang="en-US" altLang="ko-KR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37" name="AutoShape 18"/>
          <p:cNvSpPr>
            <a:spLocks noChangeArrowheads="1"/>
          </p:cNvSpPr>
          <p:nvPr/>
        </p:nvSpPr>
        <p:spPr bwMode="auto">
          <a:xfrm>
            <a:off x="5504334" y="3938389"/>
            <a:ext cx="1353666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AutoShape 18"/>
          <p:cNvSpPr>
            <a:spLocks noChangeArrowheads="1"/>
          </p:cNvSpPr>
          <p:nvPr/>
        </p:nvSpPr>
        <p:spPr bwMode="auto">
          <a:xfrm>
            <a:off x="11658600" y="3938389"/>
            <a:ext cx="1353666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810000" y="5009432"/>
            <a:ext cx="3276600" cy="6293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엔진의 엔진오일</a:t>
            </a:r>
            <a:endParaRPr lang="ko-KR" altLang="en-US" sz="20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1430000" y="5009432"/>
            <a:ext cx="3276600" cy="6293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Transmission</a:t>
            </a:r>
            <a:r>
              <a:rPr lang="ko-KR" altLang="en-US" sz="20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의 엔진오일</a:t>
            </a:r>
            <a:endParaRPr lang="ko-KR" altLang="en-US" sz="20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58" name="직선 연결선 57"/>
          <p:cNvCxnSpPr>
            <a:stCxn id="54" idx="1"/>
            <a:endCxn id="39" idx="3"/>
          </p:cNvCxnSpPr>
          <p:nvPr/>
        </p:nvCxnSpPr>
        <p:spPr>
          <a:xfrm flipH="1">
            <a:off x="7086600" y="5324116"/>
            <a:ext cx="4343400" cy="0"/>
          </a:xfrm>
          <a:prstGeom prst="line">
            <a:avLst/>
          </a:prstGeom>
          <a:ln w="25400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7542340" y="4972050"/>
            <a:ext cx="3354260" cy="70484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F072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데이터 사이즈로 판단</a:t>
            </a:r>
            <a:endParaRPr lang="en-US" altLang="ko-KR" sz="2000" b="1" dirty="0" smtClean="0">
              <a:solidFill>
                <a:srgbClr val="FF0000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073900" y="9867900"/>
            <a:ext cx="9144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595959"/>
                </a:solidFill>
                <a:latin typeface="Arial" panose="020B0604020202020204" pitchFamily="34" charset="0"/>
              </a:rPr>
              <a:t>component1 = </a:t>
            </a:r>
            <a:r>
              <a:rPr lang="ko-KR" altLang="en-US" dirty="0">
                <a:solidFill>
                  <a:srgbClr val="595959"/>
                </a:solidFill>
                <a:latin typeface="Arial" panose="020B0604020202020204" pitchFamily="34" charset="0"/>
              </a:rPr>
              <a:t>엔진오일</a:t>
            </a:r>
            <a:r>
              <a:rPr lang="en-US" altLang="ko-KR" dirty="0">
                <a:solidFill>
                  <a:srgbClr val="595959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595959"/>
                </a:solidFill>
                <a:latin typeface="Arial" panose="020B0604020202020204" pitchFamily="34" charset="0"/>
              </a:rPr>
              <a:t>엔진</a:t>
            </a:r>
            <a:r>
              <a:rPr lang="en-US" altLang="ko-KR" dirty="0">
                <a:solidFill>
                  <a:srgbClr val="595959"/>
                </a:solidFill>
                <a:latin typeface="Arial" panose="020B0604020202020204" pitchFamily="34" charset="0"/>
              </a:rPr>
              <a:t>)</a:t>
            </a:r>
            <a:endParaRPr lang="ko-KR" altLang="en-US" dirty="0"/>
          </a:p>
          <a:p>
            <a:r>
              <a:rPr lang="en-US" altLang="ko-KR" dirty="0">
                <a:solidFill>
                  <a:srgbClr val="595959"/>
                </a:solidFill>
                <a:latin typeface="Arial" panose="020B0604020202020204" pitchFamily="34" charset="0"/>
              </a:rPr>
              <a:t>component2 = </a:t>
            </a:r>
            <a:r>
              <a:rPr lang="ko-KR" altLang="en-US" dirty="0" err="1">
                <a:solidFill>
                  <a:srgbClr val="595959"/>
                </a:solidFill>
                <a:latin typeface="Arial" panose="020B0604020202020204" pitchFamily="34" charset="0"/>
              </a:rPr>
              <a:t>유압유</a:t>
            </a:r>
            <a:r>
              <a:rPr lang="en-US" altLang="ko-KR" dirty="0">
                <a:solidFill>
                  <a:srgbClr val="595959"/>
                </a:solidFill>
                <a:latin typeface="Arial" panose="020B0604020202020204" pitchFamily="34" charset="0"/>
              </a:rPr>
              <a:t>(Hydraulic oil)</a:t>
            </a:r>
            <a:endParaRPr lang="en-US" altLang="ko-KR" dirty="0"/>
          </a:p>
          <a:p>
            <a:r>
              <a:rPr lang="en-US" altLang="ko-KR" dirty="0">
                <a:solidFill>
                  <a:srgbClr val="595959"/>
                </a:solidFill>
                <a:latin typeface="Arial" panose="020B0604020202020204" pitchFamily="34" charset="0"/>
              </a:rPr>
              <a:t>component3 = </a:t>
            </a:r>
            <a:r>
              <a:rPr lang="ko-KR" altLang="en-US" dirty="0" err="1">
                <a:solidFill>
                  <a:srgbClr val="595959"/>
                </a:solidFill>
                <a:latin typeface="Arial" panose="020B0604020202020204" pitchFamily="34" charset="0"/>
              </a:rPr>
              <a:t>기어유</a:t>
            </a:r>
            <a:r>
              <a:rPr lang="en-US" altLang="ko-KR" dirty="0">
                <a:solidFill>
                  <a:srgbClr val="595959"/>
                </a:solidFill>
                <a:latin typeface="Arial" panose="020B0604020202020204" pitchFamily="34" charset="0"/>
              </a:rPr>
              <a:t>(Gear Oil)</a:t>
            </a:r>
            <a:endParaRPr lang="en-US" altLang="ko-KR" dirty="0"/>
          </a:p>
          <a:p>
            <a:r>
              <a:rPr lang="en-US" altLang="ko-KR" dirty="0">
                <a:solidFill>
                  <a:srgbClr val="595959"/>
                </a:solidFill>
                <a:latin typeface="Arial" panose="020B0604020202020204" pitchFamily="34" charset="0"/>
              </a:rPr>
              <a:t>component4 = </a:t>
            </a:r>
            <a:r>
              <a:rPr lang="ko-KR" altLang="en-US" dirty="0">
                <a:solidFill>
                  <a:srgbClr val="595959"/>
                </a:solidFill>
                <a:latin typeface="Arial" panose="020B0604020202020204" pitchFamily="34" charset="0"/>
              </a:rPr>
              <a:t>엔진오일 </a:t>
            </a:r>
            <a:r>
              <a:rPr lang="en-US" altLang="ko-KR" dirty="0">
                <a:solidFill>
                  <a:srgbClr val="595959"/>
                </a:solidFill>
                <a:latin typeface="Arial" panose="020B0604020202020204" pitchFamily="34" charset="0"/>
              </a:rPr>
              <a:t>(Transmission)</a:t>
            </a:r>
            <a:endParaRPr lang="en-US" altLang="ko-KR" dirty="0"/>
          </a:p>
          <a:p>
            <a:r>
              <a:rPr lang="ko-KR" altLang="en-US" dirty="0">
                <a:solidFill>
                  <a:srgbClr val="595959"/>
                </a:solidFill>
                <a:latin typeface="Arial" panose="020B0604020202020204" pitchFamily="34" charset="0"/>
              </a:rPr>
              <a:t>로 예상됨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68207"/>
              </p:ext>
            </p:extLst>
          </p:nvPr>
        </p:nvGraphicFramePr>
        <p:xfrm>
          <a:off x="1736082" y="7380300"/>
          <a:ext cx="15120636" cy="159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159">
                  <a:extLst>
                    <a:ext uri="{9D8B030D-6E8A-4147-A177-3AD203B41FA5}">
                      <a16:colId xmlns:a16="http://schemas.microsoft.com/office/drawing/2014/main" val="1727338946"/>
                    </a:ext>
                  </a:extLst>
                </a:gridCol>
                <a:gridCol w="3780159">
                  <a:extLst>
                    <a:ext uri="{9D8B030D-6E8A-4147-A177-3AD203B41FA5}">
                      <a16:colId xmlns:a16="http://schemas.microsoft.com/office/drawing/2014/main" val="1616086600"/>
                    </a:ext>
                  </a:extLst>
                </a:gridCol>
                <a:gridCol w="3780159">
                  <a:extLst>
                    <a:ext uri="{9D8B030D-6E8A-4147-A177-3AD203B41FA5}">
                      <a16:colId xmlns:a16="http://schemas.microsoft.com/office/drawing/2014/main" val="3740759000"/>
                    </a:ext>
                  </a:extLst>
                </a:gridCol>
                <a:gridCol w="3780159">
                  <a:extLst>
                    <a:ext uri="{9D8B030D-6E8A-4147-A177-3AD203B41FA5}">
                      <a16:colId xmlns:a16="http://schemas.microsoft.com/office/drawing/2014/main" val="4173774977"/>
                    </a:ext>
                  </a:extLst>
                </a:gridCol>
              </a:tblGrid>
              <a:tr h="650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</a:t>
                      </a:r>
                      <a:r>
                        <a:rPr lang="en-US" altLang="ko-KR" sz="2800" baseline="0" dirty="0" smtClean="0">
                          <a:latin typeface="프리젠테이션 7 Bold" pitchFamily="2" charset="-127"/>
                          <a:ea typeface="프리젠테이션 7 Bold" pitchFamily="2" charset="-127"/>
                        </a:rPr>
                        <a:t> 1</a:t>
                      </a:r>
                      <a:endParaRPr lang="ko-KR" altLang="en-US" sz="2800" dirty="0"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7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</a:t>
                      </a:r>
                      <a:r>
                        <a:rPr lang="en-US" altLang="ko-KR" sz="2800" baseline="0" dirty="0" smtClean="0">
                          <a:latin typeface="프리젠테이션 7 Bold" pitchFamily="2" charset="-127"/>
                          <a:ea typeface="프리젠테이션 7 Bold" pitchFamily="2" charset="-127"/>
                        </a:rPr>
                        <a:t> 2</a:t>
                      </a:r>
                      <a:endParaRPr lang="ko-KR" altLang="en-US" sz="2800" dirty="0"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7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</a:t>
                      </a:r>
                      <a:r>
                        <a:rPr lang="en-US" altLang="ko-KR" sz="2800" baseline="0" dirty="0" smtClean="0">
                          <a:latin typeface="프리젠테이션 7 Bold" pitchFamily="2" charset="-127"/>
                          <a:ea typeface="프리젠테이션 7 Bold" pitchFamily="2" charset="-127"/>
                        </a:rPr>
                        <a:t> 3</a:t>
                      </a:r>
                      <a:endParaRPr lang="ko-KR" altLang="en-US" sz="2800" dirty="0"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7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smtClean="0"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</a:t>
                      </a:r>
                      <a:r>
                        <a:rPr lang="en-US" altLang="ko-KR" sz="2800" baseline="0" dirty="0" smtClean="0">
                          <a:latin typeface="프리젠테이션 7 Bold" pitchFamily="2" charset="-127"/>
                          <a:ea typeface="프리젠테이션 7 Bold" pitchFamily="2" charset="-127"/>
                        </a:rPr>
                        <a:t> 4</a:t>
                      </a:r>
                      <a:endParaRPr lang="ko-KR" altLang="en-US" sz="2800" dirty="0"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17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694086"/>
                  </a:ext>
                </a:extLst>
              </a:tr>
              <a:tr h="9441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엔진오일</a:t>
                      </a:r>
                      <a:r>
                        <a:rPr lang="en-US" altLang="ko-KR" sz="2800" dirty="0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(</a:t>
                      </a:r>
                      <a:r>
                        <a:rPr lang="ko-KR" altLang="en-US" sz="2800" dirty="0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엔진</a:t>
                      </a:r>
                      <a:r>
                        <a:rPr lang="en-US" altLang="ko-KR" sz="2800" dirty="0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)</a:t>
                      </a:r>
                      <a:endParaRPr lang="ko-KR" altLang="en-US" sz="2800" dirty="0">
                        <a:solidFill>
                          <a:srgbClr val="F0720A"/>
                        </a:solidFill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유압유</a:t>
                      </a:r>
                      <a:r>
                        <a:rPr lang="en-US" altLang="ko-KR" sz="2800" dirty="0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(Hydraulic</a:t>
                      </a:r>
                      <a:r>
                        <a:rPr lang="en-US" altLang="ko-KR" sz="2800" baseline="0" dirty="0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 oil)</a:t>
                      </a:r>
                      <a:endParaRPr lang="ko-KR" altLang="en-US" sz="2800" dirty="0">
                        <a:solidFill>
                          <a:srgbClr val="F0720A"/>
                        </a:solidFill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기어유</a:t>
                      </a:r>
                      <a:r>
                        <a:rPr lang="en-US" altLang="ko-KR" sz="2800" dirty="0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(Gear</a:t>
                      </a:r>
                      <a:r>
                        <a:rPr lang="en-US" altLang="ko-KR" sz="2800" baseline="0" dirty="0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 oil)</a:t>
                      </a:r>
                      <a:endParaRPr lang="ko-KR" altLang="en-US" sz="2800" dirty="0">
                        <a:solidFill>
                          <a:srgbClr val="F0720A"/>
                        </a:solidFill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엔진오일</a:t>
                      </a:r>
                      <a:r>
                        <a:rPr lang="en-US" altLang="ko-KR" sz="2800" dirty="0" smtClean="0">
                          <a:solidFill>
                            <a:srgbClr val="F0720A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(Transmission)</a:t>
                      </a:r>
                      <a:endParaRPr lang="ko-KR" altLang="en-US" sz="2800" dirty="0">
                        <a:solidFill>
                          <a:srgbClr val="F0720A"/>
                        </a:solidFill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5655"/>
                  </a:ext>
                </a:extLst>
              </a:tr>
            </a:tbl>
          </a:graphicData>
        </a:graphic>
      </p:graphicFrame>
      <p:sp>
        <p:nvSpPr>
          <p:cNvPr id="63" name="AutoShape 18"/>
          <p:cNvSpPr>
            <a:spLocks noChangeArrowheads="1"/>
          </p:cNvSpPr>
          <p:nvPr/>
        </p:nvSpPr>
        <p:spPr bwMode="auto">
          <a:xfrm>
            <a:off x="8573847" y="5957313"/>
            <a:ext cx="1353666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0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직사각형 67"/>
          <p:cNvSpPr/>
          <p:nvPr/>
        </p:nvSpPr>
        <p:spPr>
          <a:xfrm>
            <a:off x="0" y="0"/>
            <a:ext cx="709888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-495300"/>
            <a:ext cx="17983200" cy="7924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731694" y="4152900"/>
            <a:ext cx="17632506" cy="613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8"/>
          <p:cNvSpPr txBox="1"/>
          <p:nvPr/>
        </p:nvSpPr>
        <p:spPr>
          <a:xfrm>
            <a:off x="3581400" y="4991100"/>
            <a:ext cx="5334000" cy="13411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170"/>
              </a:lnSpc>
            </a:pPr>
            <a:r>
              <a:rPr lang="en-US" sz="8100" spc="-300" dirty="0" smtClean="0">
                <a:solidFill>
                  <a:schemeClr val="bg1"/>
                </a:solidFill>
                <a:latin typeface="프리젠테이션 9 Black" pitchFamily="2" charset="-127"/>
                <a:ea typeface="프리젠테이션 9 Black" pitchFamily="2" charset="-127"/>
              </a:rPr>
              <a:t>CONTENTS</a:t>
            </a:r>
            <a:endParaRPr lang="en-US" sz="8100" b="0" i="0" u="none" strike="noStrike" spc="-300" dirty="0">
              <a:solidFill>
                <a:schemeClr val="bg1"/>
              </a:solidFill>
              <a:latin typeface="프리젠테이션 9 Black" pitchFamily="2" charset="-127"/>
              <a:ea typeface="프리젠테이션 9 Black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1470" y="5067300"/>
            <a:ext cx="378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Chapter 1. </a:t>
            </a:r>
            <a:r>
              <a:rPr lang="ko-KR" altLang="en-US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프로젝트 개요 및 팀 구성</a:t>
            </a:r>
            <a:r>
              <a:rPr lang="en-US" altLang="ko-KR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ko-KR" altLang="en-US" sz="2000" b="1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23" name="Line 9"/>
          <p:cNvSpPr>
            <a:spLocks noChangeShapeType="1"/>
          </p:cNvSpPr>
          <p:nvPr/>
        </p:nvSpPr>
        <p:spPr bwMode="auto">
          <a:xfrm>
            <a:off x="9014634" y="5505003"/>
            <a:ext cx="843516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8" name="타원 27"/>
          <p:cNvSpPr/>
          <p:nvPr/>
        </p:nvSpPr>
        <p:spPr>
          <a:xfrm>
            <a:off x="17608091" y="5466593"/>
            <a:ext cx="82711" cy="827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4196235" y="5067300"/>
            <a:ext cx="378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alpha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프로젝트 주제 소개 및 선정 배경 제시</a:t>
            </a:r>
            <a:endParaRPr lang="ko-KR" altLang="en-US" sz="2000" dirty="0">
              <a:solidFill>
                <a:schemeClr val="bg1">
                  <a:alpha val="7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0" name="한쪽 모서리가 잘린 사각형 39"/>
          <p:cNvSpPr/>
          <p:nvPr/>
        </p:nvSpPr>
        <p:spPr>
          <a:xfrm rot="16200000" flipH="1">
            <a:off x="-105074" y="9309784"/>
            <a:ext cx="2190739" cy="569031"/>
          </a:xfrm>
          <a:prstGeom prst="snip1Rect">
            <a:avLst>
              <a:gd name="adj" fmla="val 39318"/>
            </a:avLst>
          </a:prstGeom>
          <a:pattFill prst="wdUpDiag">
            <a:fgClr>
              <a:srgbClr val="F0720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8961470" y="5843477"/>
            <a:ext cx="378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Chapter 2. EDA(</a:t>
            </a:r>
            <a:r>
              <a:rPr lang="ko-KR" altLang="en-US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탐색적 데이터 분석</a:t>
            </a:r>
            <a:r>
              <a:rPr lang="en-US" altLang="ko-KR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2" name="Line 9"/>
          <p:cNvSpPr>
            <a:spLocks noChangeShapeType="1"/>
          </p:cNvSpPr>
          <p:nvPr/>
        </p:nvSpPr>
        <p:spPr bwMode="auto">
          <a:xfrm>
            <a:off x="9014634" y="6281180"/>
            <a:ext cx="843516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43" name="타원 42"/>
          <p:cNvSpPr/>
          <p:nvPr/>
        </p:nvSpPr>
        <p:spPr>
          <a:xfrm>
            <a:off x="17608091" y="6242770"/>
            <a:ext cx="82711" cy="827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3779798" y="5843477"/>
            <a:ext cx="378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chemeClr val="bg1">
                    <a:alpha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데이터 시각화 및 주요 변수 파악</a:t>
            </a:r>
            <a:endParaRPr lang="ko-KR" altLang="en-US" sz="2000" dirty="0">
              <a:solidFill>
                <a:schemeClr val="bg1">
                  <a:alpha val="7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61470" y="7505700"/>
            <a:ext cx="378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Chapter 4. </a:t>
            </a:r>
            <a:r>
              <a:rPr lang="ko-KR" altLang="en-US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모델 학습 및 탐색</a:t>
            </a:r>
            <a:endParaRPr lang="ko-KR" altLang="en-US" sz="2000" b="1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6" name="Line 9"/>
          <p:cNvSpPr>
            <a:spLocks noChangeShapeType="1"/>
          </p:cNvSpPr>
          <p:nvPr/>
        </p:nvSpPr>
        <p:spPr bwMode="auto">
          <a:xfrm>
            <a:off x="9014634" y="7943403"/>
            <a:ext cx="843516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47" name="타원 46"/>
          <p:cNvSpPr/>
          <p:nvPr/>
        </p:nvSpPr>
        <p:spPr>
          <a:xfrm>
            <a:off x="17608091" y="7904993"/>
            <a:ext cx="82711" cy="827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4805836" y="7505700"/>
            <a:ext cx="2760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alpha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모델 비교 및 최선의 모델 선택</a:t>
            </a:r>
            <a:endParaRPr lang="ko-KR" altLang="en-US" sz="2000" dirty="0">
              <a:solidFill>
                <a:schemeClr val="bg1">
                  <a:alpha val="7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961470" y="8319096"/>
            <a:ext cx="378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Chapter 5. </a:t>
            </a:r>
            <a:r>
              <a:rPr lang="ko-KR" altLang="en-US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과제 요약 및 결론 도출</a:t>
            </a:r>
            <a:endParaRPr lang="ko-KR" altLang="en-US" sz="2000" b="1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0" name="Line 9"/>
          <p:cNvSpPr>
            <a:spLocks noChangeShapeType="1"/>
          </p:cNvSpPr>
          <p:nvPr/>
        </p:nvSpPr>
        <p:spPr bwMode="auto">
          <a:xfrm>
            <a:off x="9014634" y="8756799"/>
            <a:ext cx="843516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51" name="타원 50"/>
          <p:cNvSpPr/>
          <p:nvPr/>
        </p:nvSpPr>
        <p:spPr>
          <a:xfrm>
            <a:off x="17608091" y="8718389"/>
            <a:ext cx="82711" cy="827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15034436" y="8313789"/>
            <a:ext cx="2573656" cy="411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bg1">
                    <a:alpha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과제 전체 요약 및 최종 결론</a:t>
            </a:r>
            <a:endParaRPr lang="ko-KR" altLang="en-US" sz="2000" dirty="0">
              <a:solidFill>
                <a:schemeClr val="bg1">
                  <a:alpha val="7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961470" y="6642696"/>
            <a:ext cx="3786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Chapter 3. </a:t>
            </a:r>
            <a:r>
              <a:rPr lang="ko-KR" altLang="en-US" sz="2000" b="1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데이터 전처리</a:t>
            </a:r>
            <a:endParaRPr lang="ko-KR" altLang="en-US" sz="2000" b="1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9" name="Line 9"/>
          <p:cNvSpPr>
            <a:spLocks noChangeShapeType="1"/>
          </p:cNvSpPr>
          <p:nvPr/>
        </p:nvSpPr>
        <p:spPr bwMode="auto">
          <a:xfrm>
            <a:off x="9014634" y="7080399"/>
            <a:ext cx="8435165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 dirty="0"/>
          </a:p>
        </p:txBody>
      </p:sp>
      <p:sp>
        <p:nvSpPr>
          <p:cNvPr id="60" name="타원 59"/>
          <p:cNvSpPr/>
          <p:nvPr/>
        </p:nvSpPr>
        <p:spPr>
          <a:xfrm>
            <a:off x="17608091" y="7041989"/>
            <a:ext cx="82711" cy="8271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4272436" y="6642696"/>
            <a:ext cx="3253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err="1" smtClean="0">
                <a:solidFill>
                  <a:schemeClr val="bg1">
                    <a:alpha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파생변수</a:t>
            </a:r>
            <a:r>
              <a:rPr lang="ko-KR" altLang="en-US" sz="2000" dirty="0" smtClean="0">
                <a:solidFill>
                  <a:schemeClr val="bg1">
                    <a:alpha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생성 및 </a:t>
            </a:r>
            <a:r>
              <a:rPr lang="ko-KR" altLang="en-US" sz="2000" dirty="0" err="1" smtClean="0">
                <a:solidFill>
                  <a:schemeClr val="bg1">
                    <a:alpha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결측치</a:t>
            </a:r>
            <a:r>
              <a:rPr lang="ko-KR" altLang="en-US" sz="2000" dirty="0" smtClean="0">
                <a:solidFill>
                  <a:schemeClr val="bg1">
                    <a:alpha val="75000"/>
                  </a:schemeClr>
                </a:solidFill>
                <a:latin typeface="프리젠테이션 5 Medium" pitchFamily="2" charset="-127"/>
                <a:ea typeface="프리젠테이션 5 Medium" pitchFamily="2" charset="-127"/>
              </a:rPr>
              <a:t> 제거</a:t>
            </a:r>
            <a:endParaRPr lang="ko-KR" altLang="en-US" sz="2000" dirty="0">
              <a:solidFill>
                <a:schemeClr val="bg1">
                  <a:alpha val="7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09600" y="1"/>
            <a:ext cx="17678400" cy="27733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6172200" y="1104900"/>
            <a:ext cx="69342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COMPONENT </a:t>
            </a:r>
            <a:r>
              <a:rPr 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3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가 </a:t>
            </a:r>
            <a:r>
              <a:rPr lang="ko-KR" altLang="en-US" sz="4400" b="1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기어유인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근거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14339" name="Picture 3" descr="https://lh7-us.googleusercontent.com/slidesz/AGV_vUcGxUaCIpZ5iuc-n0ABv2uB0JutMVFoctG9asjslYdBu2AHyhPW1OSXxC4fusCT8H70pe2wO-f7tdZ-t6b0PXXi3Mfw9c6ZaGDPVZhXWYRt7V5b18imEflw3F0gC3fcWKA9j13bOlK55Mf3Mg8jH6YNrNEWE2PH=s2048?key=3zYkSij17F-x3EsnJspk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63" y="1997019"/>
            <a:ext cx="6324600" cy="402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lh7-us.googleusercontent.com/slidesz/AGV_vUfhMCc90jGX67uSRVZLMyJEEuyWVZyheNNxH1GZ3hK2y1GTQKJ2OHK837ER-3yiCCK7JXgAkupXvM5GpSyW9NTX0wC5Y6ZXok-k4Tct33mID-hhMTr9nLL_OENfY6RUzGCaVA-694aX6pkNT6XwLi8ymv-kOuS4=s2048?key=3zYkSij17F-x3EsnJspks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5" y="5941521"/>
            <a:ext cx="6085525" cy="387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https://lh7-us.googleusercontent.com/slidesz/AGV_vUfEvAYk5naezwaMNNKG494OBlgKBe-wTM8JW__h3vDmB7TBerfURWpwLxRlONNJWjCtdNBoMEXjfciWmsVUK6GukJybVoFr-2HtWd-xMNdLiUgsJaR0MDC8nibuYal7a6xOhFLagvr0SdqGVJhKaUe5QMuXTRo=s2048?key=3zYkSij17F-x3EsnJspks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199" y="5930260"/>
            <a:ext cx="6311263" cy="391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s://lh7-us.googleusercontent.com/slidesz/AGV_vUfU3a8epYQzo0Jk8Gkfy45r7fZ-zmQEZ8t0X1N83k8CMw6O0NwAhh3r91O0Eh80agVt4c5JClgGN9JzUWdtZuUfi6AOZD6BG71sOcD32PaBKP69SUwYgMt0njhOX4PGX7zgzrzcmLXGv96eNB8FZoprpYJehXGH=s2048?key=3zYkSij17F-x3EsnJspks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5" y="1943100"/>
            <a:ext cx="6338888" cy="40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1066800" y="5870672"/>
            <a:ext cx="6082663" cy="3946031"/>
          </a:xfrm>
          <a:prstGeom prst="rect">
            <a:avLst/>
          </a:prstGeom>
          <a:noFill/>
          <a:ln w="63500">
            <a:solidFill>
              <a:srgbClr val="C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24000" y="-1479205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component3</a:t>
            </a:r>
            <a:r>
              <a:rPr lang="ko-KR" altLang="en-US"/>
              <a:t>는 </a:t>
            </a:r>
            <a:r>
              <a:rPr lang="en-US" altLang="ko-KR"/>
              <a:t>zn-p </a:t>
            </a:r>
            <a:r>
              <a:rPr lang="ko-KR" altLang="en-US"/>
              <a:t>경향성이 다르다</a:t>
            </a:r>
          </a:p>
          <a:p>
            <a:r>
              <a:rPr lang="ko-KR" altLang="en-US"/>
              <a:t/>
            </a:r>
            <a:br>
              <a:rPr lang="ko-KR" altLang="en-US"/>
            </a:b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3639800" y="2341080"/>
            <a:ext cx="3810000" cy="592619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Component 3 &gt; </a:t>
            </a:r>
            <a:r>
              <a:rPr lang="en-US" altLang="ko-KR" b="1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Zn – P </a:t>
            </a:r>
            <a:r>
              <a:rPr lang="ko-KR" altLang="en-US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경향성이 다름                                                                                               </a:t>
            </a:r>
            <a:r>
              <a:rPr lang="ko-KR" altLang="en-US" b="1" dirty="0" smtClean="0">
                <a:latin typeface="프리젠테이션 7 Bold" pitchFamily="2" charset="-127"/>
                <a:ea typeface="프리젠테이션 7 Bold" pitchFamily="2" charset="-127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13575662" y="3030402"/>
            <a:ext cx="4026538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13575662" y="2243002"/>
            <a:ext cx="4026538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13601700" y="3514455"/>
            <a:ext cx="4000500" cy="6048645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F072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component3</a:t>
            </a:r>
            <a:r>
              <a:rPr lang="ko-KR" altLang="en-US" sz="3200" b="1" dirty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는 </a:t>
            </a:r>
            <a:endParaRPr lang="en-US" altLang="ko-KR" sz="3200" b="1" dirty="0" smtClean="0">
              <a:solidFill>
                <a:srgbClr val="F0720A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3200" b="1" dirty="0" err="1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선형성이</a:t>
            </a:r>
            <a:r>
              <a:rPr lang="ko-KR" altLang="en-US" sz="3200" b="1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3200" b="1" dirty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보이지 않고</a:t>
            </a:r>
            <a:r>
              <a:rPr lang="en-US" altLang="ko-KR" sz="3200" b="1" dirty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endParaRPr lang="en-US" altLang="ko-KR" sz="3200" b="1" dirty="0" smtClean="0">
              <a:solidFill>
                <a:srgbClr val="F0720A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en-US" altLang="ko-KR" sz="3200" b="1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Zn</a:t>
            </a:r>
            <a:r>
              <a:rPr lang="ko-KR" altLang="en-US" sz="3200" b="1" dirty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가 낮은 </a:t>
            </a:r>
            <a:r>
              <a:rPr lang="ko-KR" altLang="en-US" sz="3200" b="1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경향</a:t>
            </a:r>
            <a:endParaRPr lang="en-US" altLang="ko-KR" sz="3200" b="1" dirty="0" smtClean="0">
              <a:solidFill>
                <a:srgbClr val="F0720A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endParaRPr lang="ko-KR" altLang="en-US" sz="280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en-US" altLang="ko-KR" sz="280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Gear </a:t>
            </a:r>
            <a:r>
              <a:rPr lang="en-US" altLang="ko-KR" sz="280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Oil</a:t>
            </a:r>
            <a:r>
              <a:rPr lang="ko-KR" altLang="en-US" sz="280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은 </a:t>
            </a:r>
            <a:r>
              <a:rPr lang="en-US" altLang="ko-KR" sz="280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Zn(</a:t>
            </a:r>
            <a:r>
              <a:rPr lang="ko-KR" altLang="en-US" sz="280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아연</a:t>
            </a:r>
            <a:r>
              <a:rPr lang="en-US" altLang="ko-KR" sz="280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r>
              <a:rPr lang="ko-KR" altLang="en-US" sz="280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을 추가하지 않는 </a:t>
            </a:r>
            <a:r>
              <a:rPr lang="ko-KR" altLang="en-US" sz="28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경향</a:t>
            </a:r>
            <a:endParaRPr lang="en-US" altLang="ko-KR" sz="2800" b="1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endParaRPr lang="en-US" altLang="ko-KR" sz="280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엔진오일과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유압유에는</a:t>
            </a:r>
            <a:r>
              <a:rPr lang="ko-KR" altLang="en-US" sz="28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sz="2800" b="1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28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아연 함유</a:t>
            </a:r>
            <a:endParaRPr lang="ko-KR" altLang="en-US" sz="280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3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6248400" y="1104900"/>
            <a:ext cx="69342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오일의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교체 여부 판단 기준 </a:t>
            </a:r>
            <a:r>
              <a:rPr lang="en-US" altLang="ko-KR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: 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점도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?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924300" y="3483394"/>
            <a:ext cx="10841791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886200" y="2741898"/>
            <a:ext cx="10896600" cy="644794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오일 </a:t>
            </a:r>
            <a:r>
              <a:rPr lang="ko-KR" altLang="en-US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교체 여부를 점도로 판별할 수 있을까</a:t>
            </a:r>
            <a:r>
              <a:rPr lang="en-US" altLang="ko-KR" sz="24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?</a:t>
            </a:r>
            <a:r>
              <a:rPr lang="ko-KR" alt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dirty="0"/>
          </a:p>
        </p:txBody>
      </p:sp>
      <p:cxnSp>
        <p:nvCxnSpPr>
          <p:cNvPr id="26" name="직선 연결선 25"/>
          <p:cNvCxnSpPr/>
          <p:nvPr/>
        </p:nvCxnSpPr>
        <p:spPr>
          <a:xfrm>
            <a:off x="3924300" y="2657894"/>
            <a:ext cx="10841791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utoShape 18"/>
          <p:cNvSpPr>
            <a:spLocks noChangeArrowheads="1"/>
          </p:cNvSpPr>
          <p:nvPr/>
        </p:nvSpPr>
        <p:spPr bwMode="auto">
          <a:xfrm>
            <a:off x="8467167" y="3630421"/>
            <a:ext cx="1353666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AutoShape 18"/>
          <p:cNvSpPr>
            <a:spLocks noChangeArrowheads="1"/>
          </p:cNvSpPr>
          <p:nvPr/>
        </p:nvSpPr>
        <p:spPr bwMode="auto">
          <a:xfrm>
            <a:off x="8467167" y="5767189"/>
            <a:ext cx="1353666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0133" y="4693013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C00000"/>
                </a:solidFill>
                <a:latin typeface="프리젠테이션 9 Black" pitchFamily="2" charset="-127"/>
                <a:ea typeface="프리젠테이션 9 Black" pitchFamily="2" charset="-127"/>
              </a:rPr>
              <a:t>NOPE</a:t>
            </a:r>
            <a:endParaRPr lang="ko-KR" altLang="en-US" sz="2400" dirty="0"/>
          </a:p>
        </p:txBody>
      </p:sp>
      <p:cxnSp>
        <p:nvCxnSpPr>
          <p:cNvPr id="38" name="직선 연결선 37"/>
          <p:cNvCxnSpPr/>
          <p:nvPr/>
        </p:nvCxnSpPr>
        <p:spPr>
          <a:xfrm>
            <a:off x="3924300" y="9867900"/>
            <a:ext cx="10841791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3886200" y="7123398"/>
            <a:ext cx="10896600" cy="2592102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점도로만 분류하기 어려운 이유</a:t>
            </a:r>
            <a:endParaRPr lang="en-US" altLang="ko-KR" sz="3200" dirty="0" smtClean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endParaRPr lang="en-US" altLang="ko-KR" sz="24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SAE </a:t>
            </a:r>
            <a:r>
              <a:rPr lang="ko-KR" altLang="en-US" sz="240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분류 기준</a:t>
            </a:r>
            <a:r>
              <a:rPr lang="en-US" altLang="ko-KR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: V40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은 공통적으로 존재하지만</a:t>
            </a:r>
            <a:r>
              <a:rPr lang="en-US" altLang="ko-KR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, SAE 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분류는 </a:t>
            </a:r>
            <a:r>
              <a:rPr lang="en-US" altLang="ko-KR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100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도일 때의 </a:t>
            </a:r>
            <a:r>
              <a:rPr lang="ko-KR" altLang="en-US" sz="2000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동점도가</a:t>
            </a:r>
            <a:r>
              <a:rPr lang="ko-KR" altLang="en-US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기준</a:t>
            </a:r>
            <a:r>
              <a:rPr lang="en-US" altLang="ko-KR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. </a:t>
            </a:r>
            <a:r>
              <a:rPr lang="en-US" altLang="ko-KR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V40 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분류는 </a:t>
            </a:r>
            <a:r>
              <a:rPr lang="ko-KR" altLang="en-US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대략적</a:t>
            </a:r>
            <a:r>
              <a:rPr lang="en-US" altLang="ko-KR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.</a:t>
            </a:r>
          </a:p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V100</a:t>
            </a:r>
            <a:r>
              <a:rPr lang="ko-KR" altLang="en-US" sz="2400" b="1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의 부재</a:t>
            </a:r>
            <a:r>
              <a:rPr lang="en-US" altLang="ko-KR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: 100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도일 때의 </a:t>
            </a:r>
            <a:r>
              <a:rPr lang="ko-KR" altLang="en-US" sz="2000" dirty="0" err="1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동점도를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나타내는 </a:t>
            </a:r>
            <a:r>
              <a:rPr lang="en-US" altLang="ko-KR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V100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이 </a:t>
            </a:r>
            <a:r>
              <a:rPr lang="en-US" altLang="ko-KR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Component 2, 3, 4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에는 </a:t>
            </a:r>
            <a:r>
              <a:rPr lang="ko-KR" altLang="en-US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존재하지 않음</a:t>
            </a:r>
            <a:endParaRPr lang="en-US" altLang="ko-KR" sz="2000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en-US" altLang="ko-KR" sz="2800" b="1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COMPONENT 1?</a:t>
            </a:r>
            <a:endParaRPr lang="ko-KR" altLang="en-US" sz="2800" b="1" dirty="0">
              <a:solidFill>
                <a:srgbClr val="F0720A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3924300" y="7039394"/>
            <a:ext cx="10841791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그림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8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6096000" y="1240319"/>
            <a:ext cx="69342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교체 여부 판단 기준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: 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첨가제의 양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?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4000" y="-1479205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component3</a:t>
            </a:r>
            <a:r>
              <a:rPr lang="ko-KR" altLang="en-US"/>
              <a:t>는 </a:t>
            </a:r>
            <a:r>
              <a:rPr lang="en-US" altLang="ko-KR"/>
              <a:t>zn-p </a:t>
            </a:r>
            <a:r>
              <a:rPr lang="ko-KR" altLang="en-US"/>
              <a:t>경향성이 다르다</a:t>
            </a:r>
          </a:p>
          <a:p>
            <a:r>
              <a:rPr lang="ko-KR" altLang="en-US"/>
              <a:t/>
            </a:r>
            <a:br>
              <a:rPr lang="ko-KR" altLang="en-US"/>
            </a:br>
            <a:endParaRPr lang="ko-KR" altLang="en-US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3924300" y="3483394"/>
            <a:ext cx="10841791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886200" y="2741898"/>
            <a:ext cx="10896600" cy="644794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오일 교체 여부를 첨가제 양으로만 판단할 수 있을까</a:t>
            </a:r>
            <a:r>
              <a:rPr lang="en-US" altLang="ko-KR" sz="24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?</a:t>
            </a:r>
            <a:r>
              <a:rPr lang="ko-KR" alt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3924300" y="2657894"/>
            <a:ext cx="10841791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18"/>
          <p:cNvSpPr>
            <a:spLocks noChangeArrowheads="1"/>
          </p:cNvSpPr>
          <p:nvPr/>
        </p:nvSpPr>
        <p:spPr bwMode="auto">
          <a:xfrm>
            <a:off x="8467167" y="3630421"/>
            <a:ext cx="1353666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AutoShape 18"/>
          <p:cNvSpPr>
            <a:spLocks noChangeArrowheads="1"/>
          </p:cNvSpPr>
          <p:nvPr/>
        </p:nvSpPr>
        <p:spPr bwMode="auto">
          <a:xfrm>
            <a:off x="8467167" y="5767189"/>
            <a:ext cx="1353666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30133" y="4693013"/>
            <a:ext cx="3581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rgbClr val="C00000"/>
                </a:solidFill>
                <a:latin typeface="프리젠테이션 9 Black" pitchFamily="2" charset="-127"/>
                <a:ea typeface="프리젠테이션 9 Black" pitchFamily="2" charset="-127"/>
              </a:rPr>
              <a:t>NOPE</a:t>
            </a:r>
            <a:endParaRPr lang="ko-KR" altLang="en-US" sz="24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3924300" y="9867900"/>
            <a:ext cx="10841791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3886200" y="7123398"/>
            <a:ext cx="10896600" cy="2592102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 smtClean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endParaRPr lang="en-US" altLang="ko-KR" sz="3200" dirty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3200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첨가제 양으로</a:t>
            </a:r>
            <a:r>
              <a:rPr lang="ko-KR" altLang="en-US" sz="3200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3200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분류하기 어려운 </a:t>
            </a:r>
            <a:r>
              <a:rPr lang="ko-KR" altLang="en-US" sz="3200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이유</a:t>
            </a:r>
            <a:endParaRPr lang="en-US" altLang="ko-KR" sz="3200" dirty="0" smtClean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2000" dirty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/>
            </a:r>
            <a:br>
              <a:rPr lang="ko-KR" altLang="en-US" sz="2000" dirty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</a:b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 만드는 회사마다 첨가제 </a:t>
            </a:r>
            <a:r>
              <a:rPr lang="ko-KR" altLang="en-US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비율 상이</a:t>
            </a:r>
            <a:endParaRPr lang="ko-KR" altLang="en-US" sz="20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예</a:t>
            </a:r>
            <a:r>
              <a:rPr lang="en-US" altLang="ko-KR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엔진오일만 해도  </a:t>
            </a:r>
            <a:r>
              <a:rPr lang="en-US" altLang="ko-KR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Zn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을 많이 넣은 엔진오일도 있고</a:t>
            </a:r>
            <a:r>
              <a:rPr lang="en-US" altLang="ko-KR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적은 양을 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첨가한 엔진오일도 있음 </a:t>
            </a:r>
            <a:r>
              <a:rPr lang="en-US" altLang="ko-KR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회사 </a:t>
            </a:r>
            <a:r>
              <a:rPr lang="ko-KR" altLang="en-US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레시피에 따라 달라짐</a:t>
            </a:r>
            <a:r>
              <a:rPr lang="en-US" altLang="ko-KR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endParaRPr lang="en-US" altLang="ko-KR" sz="3200" dirty="0" smtClean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endParaRPr lang="en-US" altLang="ko-KR" sz="3200" dirty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endParaRPr lang="en-US" altLang="ko-KR" sz="3200" dirty="0" smtClean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3924300" y="7039394"/>
            <a:ext cx="10841791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2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6096000" y="1240319"/>
            <a:ext cx="69342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AL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은 </a:t>
            </a:r>
            <a:r>
              <a:rPr lang="ko-KR" altLang="en-US" sz="4400" b="1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임계값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이상이 되면 모두 불량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24000" y="-1479205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/>
              <a:t>component3</a:t>
            </a:r>
            <a:r>
              <a:rPr lang="ko-KR" altLang="en-US"/>
              <a:t>는 </a:t>
            </a:r>
            <a:r>
              <a:rPr lang="en-US" altLang="ko-KR"/>
              <a:t>zn-p </a:t>
            </a:r>
            <a:r>
              <a:rPr lang="ko-KR" altLang="en-US"/>
              <a:t>경향성이 다르다</a:t>
            </a:r>
          </a:p>
          <a:p>
            <a:r>
              <a:rPr lang="ko-KR" altLang="en-US"/>
              <a:t/>
            </a:r>
            <a:br>
              <a:rPr lang="ko-KR" altLang="en-US"/>
            </a:br>
            <a:endParaRPr lang="ko-KR" altLang="en-US" dirty="0"/>
          </a:p>
        </p:txBody>
      </p:sp>
      <p:pic>
        <p:nvPicPr>
          <p:cNvPr id="16386" name="Picture 2" descr="https://lh7-us.googleusercontent.com/slidesz/AGV_vUe82fio5E00OKAoJfRfoRINukexgz5dUGf-gGujug5iatKSX2XLIQ2oWdaj-3TtJVI3REGrdRtk3nLYO6990PwewO9G5F7fSYu2cYsQdQJb_9iOhE3C7uybEjw5-tnpU4MbVNIQTRbvzvNXFuxMIGKzJH14pdu_=s2048?key=3zYkSij17F-x3EsnJspks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204902"/>
            <a:ext cx="11963400" cy="761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3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6705600" y="1164119"/>
            <a:ext cx="60198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데이터 전처리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결측치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제거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05200" y="2857500"/>
            <a:ext cx="11658600" cy="775733"/>
          </a:xfrm>
          <a:prstGeom prst="rect">
            <a:avLst/>
          </a:prstGeom>
          <a:solidFill>
            <a:srgbClr val="F0720A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COMPONENT 1 / 2 / 3 / 4 </a:t>
            </a:r>
            <a:r>
              <a:rPr lang="ko-KR" altLang="en-US" sz="2800" b="1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분할</a:t>
            </a:r>
            <a:endParaRPr lang="ko-KR" altLang="en-US" sz="2800" b="1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524000" y="4965414"/>
            <a:ext cx="7010400" cy="775733"/>
          </a:xfrm>
          <a:prstGeom prst="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① COMPONENT </a:t>
            </a:r>
            <a:r>
              <a:rPr lang="ko-KR" altLang="en-US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별 </a:t>
            </a:r>
            <a:r>
              <a:rPr lang="ko-KR" altLang="en-US" sz="2400" b="1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결측치만</a:t>
            </a:r>
            <a:r>
              <a:rPr lang="ko-KR" altLang="en-US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존재하는 컬럼 제거</a:t>
            </a:r>
            <a:endParaRPr lang="ko-KR" altLang="en-US" sz="240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825597"/>
              </p:ext>
            </p:extLst>
          </p:nvPr>
        </p:nvGraphicFramePr>
        <p:xfrm>
          <a:off x="1524000" y="5948175"/>
          <a:ext cx="7003551" cy="2700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2723147447"/>
                    </a:ext>
                  </a:extLst>
                </a:gridCol>
                <a:gridCol w="5327151">
                  <a:extLst>
                    <a:ext uri="{9D8B030D-6E8A-4147-A177-3AD203B41FA5}">
                      <a16:colId xmlns:a16="http://schemas.microsoft.com/office/drawing/2014/main" val="972817138"/>
                    </a:ext>
                  </a:extLst>
                </a:gridCol>
              </a:tblGrid>
              <a:tr h="4263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COMPONET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alpha val="7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결측치</a:t>
                      </a:r>
                      <a:r>
                        <a:rPr lang="ko-KR" altLang="en-US" sz="1600" dirty="0" smtClean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 컬럼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alpha val="7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806548"/>
                  </a:ext>
                </a:extLst>
              </a:tr>
              <a:tr h="4949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COMPONENT</a:t>
                      </a:r>
                      <a:r>
                        <a:rPr lang="en-US" altLang="ko-KR" sz="12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1</a:t>
                      </a:r>
                      <a:endParaRPr lang="ko-KR" altLang="en-US" sz="12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fontAlgn="base">
                        <a:buFont typeface="+mj-lt"/>
                        <a:buNone/>
                      </a:pPr>
                      <a:r>
                        <a:rPr lang="pl-PL" altLang="ko-KR" sz="1200" dirty="0" smtClean="0">
                          <a:solidFill>
                            <a:srgbClr val="000000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['U100', 'U75', 'U50', 'U25', 'U20', 'U14', 'U6', 'U4']</a:t>
                      </a: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56197"/>
                  </a:ext>
                </a:extLst>
              </a:tr>
              <a:tr h="615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COMPONENT</a:t>
                      </a:r>
                      <a:r>
                        <a:rPr lang="en-US" altLang="ko-KR" sz="12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2</a:t>
                      </a:r>
                      <a:endParaRPr lang="ko-KR" altLang="en-US" sz="12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['FH2O', 'FNOX', 'FOPTIMETHGLY', 'FOXID', 'FSO4', 'FTBN', 'FUEL', 'SOOTPERCENTAGE', 'V100']</a:t>
                      </a: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616995"/>
                  </a:ext>
                </a:extLst>
              </a:tr>
              <a:tr h="579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COMPONENT</a:t>
                      </a:r>
                      <a:r>
                        <a:rPr lang="en-US" altLang="ko-KR" sz="12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3</a:t>
                      </a:r>
                      <a:endParaRPr lang="ko-KR" altLang="en-US" sz="12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nl-NL" altLang="ko-KR" sz="12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['FH2O', 'FNOX', 'FOPTIMETHGLY', 'FOXID', 'FSO4', 'FTBN', 'FUEL', 'SOOTPERCENTAGE', 'U100', 'U75', 'U50', 'U25', 'U20', 'U14', 'U6', 'U4', 'V100']</a:t>
                      </a: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824864"/>
                  </a:ext>
                </a:extLst>
              </a:tr>
              <a:tr h="5847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COMPONENT</a:t>
                      </a:r>
                      <a:r>
                        <a:rPr lang="en-US" altLang="ko-KR" sz="12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4</a:t>
                      </a:r>
                      <a:endParaRPr lang="ko-KR" altLang="en-US" sz="12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nl-NL" altLang="ko-KR" sz="12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['FH2O', 'FNOX', 'FOPTIMETHGLY', 'FOXID', 'FSO4', 'FTBN', 'FUEL', 'SOOTPERCENTAGE', 'U100', 'U75', 'U50', 'U25', 'U20', 'U14', 'U6', 'U4', 'V100']</a:t>
                      </a: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21948"/>
                  </a:ext>
                </a:extLst>
              </a:tr>
            </a:tbl>
          </a:graphicData>
        </a:graphic>
      </p:graphicFrame>
      <p:sp>
        <p:nvSpPr>
          <p:cNvPr id="39" name="AutoShape 18"/>
          <p:cNvSpPr>
            <a:spLocks noChangeArrowheads="1"/>
          </p:cNvSpPr>
          <p:nvPr/>
        </p:nvSpPr>
        <p:spPr bwMode="auto">
          <a:xfrm>
            <a:off x="4644775" y="3754976"/>
            <a:ext cx="762000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AutoShape 18"/>
          <p:cNvSpPr>
            <a:spLocks noChangeArrowheads="1"/>
          </p:cNvSpPr>
          <p:nvPr/>
        </p:nvSpPr>
        <p:spPr bwMode="auto">
          <a:xfrm>
            <a:off x="13182599" y="3754976"/>
            <a:ext cx="762000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938534" y="4965414"/>
            <a:ext cx="7358865" cy="775733"/>
          </a:xfrm>
          <a:prstGeom prst="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② 불필요한 컬럼 제거</a:t>
            </a:r>
            <a:endParaRPr lang="ko-KR" altLang="en-US" sz="240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369396"/>
              </p:ext>
            </p:extLst>
          </p:nvPr>
        </p:nvGraphicFramePr>
        <p:xfrm>
          <a:off x="9948809" y="5948174"/>
          <a:ext cx="7348590" cy="2623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391">
                  <a:extLst>
                    <a:ext uri="{9D8B030D-6E8A-4147-A177-3AD203B41FA5}">
                      <a16:colId xmlns:a16="http://schemas.microsoft.com/office/drawing/2014/main" val="2723147447"/>
                    </a:ext>
                  </a:extLst>
                </a:gridCol>
                <a:gridCol w="5029199">
                  <a:extLst>
                    <a:ext uri="{9D8B030D-6E8A-4147-A177-3AD203B41FA5}">
                      <a16:colId xmlns:a16="http://schemas.microsoft.com/office/drawing/2014/main" val="972817138"/>
                    </a:ext>
                  </a:extLst>
                </a:gridCol>
              </a:tblGrid>
              <a:tr h="453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속성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alpha val="7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결측치</a:t>
                      </a:r>
                      <a:r>
                        <a:rPr lang="ko-KR" altLang="en-US" sz="1800" dirty="0" smtClean="0">
                          <a:solidFill>
                            <a:schemeClr val="bg1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 컬럼</a:t>
                      </a:r>
                      <a:endParaRPr lang="ko-KR" altLang="en-US" sz="1800" dirty="0">
                        <a:solidFill>
                          <a:schemeClr val="bg1"/>
                        </a:solidFill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alpha val="7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806548"/>
                  </a:ext>
                </a:extLst>
              </a:tr>
              <a:tr h="3420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ID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indent="0" algn="just" fontAlgn="base">
                        <a:buFont typeface="+mj-lt"/>
                        <a:buNone/>
                      </a:pPr>
                      <a:r>
                        <a:rPr lang="ko-KR" altLang="en-US" sz="1600" dirty="0" smtClean="0">
                          <a:solidFill>
                            <a:srgbClr val="000000"/>
                          </a:solidFill>
                          <a:latin typeface="프리젠테이션 4 Regular" pitchFamily="2" charset="-127"/>
                          <a:ea typeface="프리젠테이션 4 Regular" pitchFamily="2" charset="-127"/>
                        </a:rPr>
                        <a:t>인덱스 번호와 동일하여 제거</a:t>
                      </a:r>
                    </a:p>
                  </a:txBody>
                  <a:tcPr marL="84319" marR="84319" marT="42160" marB="42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56197"/>
                  </a:ext>
                </a:extLst>
              </a:tr>
              <a:tr h="3174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COMPONENT</a:t>
                      </a:r>
                      <a:r>
                        <a:rPr lang="en-US" altLang="ko-KR" sz="14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_ARBITRARY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이미 </a:t>
                      </a:r>
                      <a:r>
                        <a:rPr lang="en-US" altLang="ko-KR" sz="16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COMPONENT</a:t>
                      </a:r>
                      <a:r>
                        <a:rPr lang="en-US" altLang="ko-KR" sz="16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</a:t>
                      </a:r>
                      <a:r>
                        <a:rPr lang="ko-KR" altLang="en-US" sz="16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별로 분할 </a:t>
                      </a:r>
                      <a:r>
                        <a:rPr lang="en-US" altLang="ko-KR" sz="16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&gt; </a:t>
                      </a:r>
                      <a:r>
                        <a:rPr lang="ko-KR" altLang="en-US" sz="1600" baseline="0" dirty="0" err="1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무의미하여</a:t>
                      </a:r>
                      <a:r>
                        <a:rPr lang="ko-KR" altLang="en-US" sz="16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제거</a:t>
                      </a:r>
                      <a:endParaRPr lang="en-US" altLang="ko-KR" sz="1600" baseline="0" dirty="0" smtClean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616995"/>
                  </a:ext>
                </a:extLst>
              </a:tr>
              <a:tr h="586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YEAR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오일의 종류가 다양하며</a:t>
                      </a:r>
                      <a:r>
                        <a:rPr lang="en-US" altLang="ko-KR" sz="16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</a:p>
                    <a:p>
                      <a:pPr algn="l" latinLnBrk="1"/>
                      <a:r>
                        <a:rPr lang="ko-KR" altLang="en-US" sz="16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오일 교체 여부를 알 수 없기 때문에 연도는 큰 영향을 미치지 않음</a:t>
                      </a:r>
                      <a:endParaRPr lang="pl-PL" altLang="ko-KR" sz="1600" dirty="0" smtClean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824864"/>
                  </a:ext>
                </a:extLst>
              </a:tr>
              <a:tr h="91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SAMPLE_TRANSFER_DAY</a:t>
                      </a:r>
                      <a:endParaRPr lang="ko-KR" altLang="en-US" sz="14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오일</a:t>
                      </a:r>
                      <a:r>
                        <a:rPr lang="ko-KR" altLang="en-US" sz="16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사용 기간에 대한 변수 존재하지 않음</a:t>
                      </a:r>
                      <a:r>
                        <a:rPr lang="nl-NL" altLang="ko-KR" sz="16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</a:t>
                      </a:r>
                    </a:p>
                    <a:p>
                      <a:pPr algn="l" latinLnBrk="1"/>
                      <a:r>
                        <a:rPr lang="ko-KR" altLang="en-US" sz="16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사용 기간이 짧은 정상 오일이 오래 이동해도 정상으로 판단되거나</a:t>
                      </a:r>
                      <a:r>
                        <a:rPr lang="en-US" altLang="ko-KR" sz="16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6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사용 기간이 긴 불량 오일이 짧은 시간에 이동해도 불량으로 판단 될 수 있음</a:t>
                      </a:r>
                      <a:endParaRPr lang="en-US" altLang="ko-KR" sz="1600" baseline="0" dirty="0" smtClean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84319" marR="84319" marT="42160" marB="421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222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18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3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6400800" y="1164119"/>
            <a:ext cx="60198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데이터 전처리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파생변수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생성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600200" y="2422401"/>
            <a:ext cx="15621000" cy="1578099"/>
          </a:xfrm>
          <a:prstGeom prst="rect">
            <a:avLst/>
          </a:prstGeom>
          <a:solidFill>
            <a:srgbClr val="F0720A">
              <a:alpha val="8000"/>
            </a:srgbClr>
          </a:solidFill>
          <a:ln w="38100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rPr>
              <a:t>*</a:t>
            </a:r>
            <a:r>
              <a:rPr lang="ko-KR" altLang="en-US" sz="2800" b="1" dirty="0" smtClean="0">
                <a:solidFill>
                  <a:schemeClr val="tx1"/>
                </a:solidFill>
                <a:latin typeface="프리젠테이션 8 ExtraBold" pitchFamily="2" charset="-127"/>
                <a:ea typeface="프리젠테이션 8 ExtraBold" pitchFamily="2" charset="-127"/>
              </a:rPr>
              <a:t>네 가지 파생 변수 생성</a:t>
            </a:r>
            <a:endParaRPr lang="en-US" altLang="ko-KR" sz="2800" b="1" dirty="0" smtClean="0">
              <a:solidFill>
                <a:schemeClr val="tx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endParaRPr lang="en-US" altLang="ko-KR" sz="2000" b="1" dirty="0">
              <a:solidFill>
                <a:schemeClr val="tx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886200" y="3266530"/>
            <a:ext cx="2479005" cy="515905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Contamination_Mean</a:t>
            </a:r>
            <a:endParaRPr lang="en-US" altLang="ko-KR" b="1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6547207" y="3266530"/>
            <a:ext cx="2479005" cy="515905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Additives_Mean</a:t>
            </a:r>
            <a:endParaRPr lang="en-US" altLang="ko-KR" b="1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9249310" y="3266530"/>
            <a:ext cx="2479005" cy="515905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Contamination_Quartile</a:t>
            </a:r>
            <a:endParaRPr lang="en-US" altLang="ko-KR" sz="1600" b="1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941139" y="3266530"/>
            <a:ext cx="2479005" cy="515905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Additives_Quartile</a:t>
            </a:r>
            <a:endParaRPr lang="en-US" altLang="ko-KR" b="1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25" name="직선 연결선 40">
            <a:extLst>
              <a:ext uri="{FF2B5EF4-FFF2-40B4-BE49-F238E27FC236}">
                <a16:creationId xmlns:a16="http://schemas.microsoft.com/office/drawing/2014/main" id="{CBDD3ABC-B68C-05A3-3141-34CAB1DD012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67401" y="6962584"/>
            <a:ext cx="3600000" cy="1"/>
          </a:xfrm>
          <a:prstGeom prst="line">
            <a:avLst/>
          </a:prstGeom>
          <a:ln w="41275">
            <a:gradFill flip="none" rotWithShape="1">
              <a:gsLst>
                <a:gs pos="0">
                  <a:srgbClr val="F0720A"/>
                </a:gs>
                <a:gs pos="100000">
                  <a:schemeClr val="accent6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78">
            <a:extLst>
              <a:ext uri="{FF2B5EF4-FFF2-40B4-BE49-F238E27FC236}">
                <a16:creationId xmlns:a16="http://schemas.microsoft.com/office/drawing/2014/main" id="{C4DC7E45-0DF7-63C5-2EC3-C9D6DECB0EA8}"/>
              </a:ext>
            </a:extLst>
          </p:cNvPr>
          <p:cNvSpPr/>
          <p:nvPr/>
        </p:nvSpPr>
        <p:spPr>
          <a:xfrm>
            <a:off x="1981199" y="4874364"/>
            <a:ext cx="7772402" cy="1229735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468000" rtlCol="0" anchor="ctr"/>
          <a:lstStyle/>
          <a:p>
            <a:pPr algn="r">
              <a:defRPr/>
            </a:pPr>
            <a:r>
              <a:rPr lang="en-US" altLang="ko-KR" sz="16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‘INCREASING </a:t>
            </a:r>
            <a:r>
              <a:rPr lang="en-US" altLang="ko-KR" sz="1600" b="1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OF ENGINE OIL CHANGE INTERVAL BY USING</a:t>
            </a:r>
          </a:p>
          <a:p>
            <a:pPr algn="r">
              <a:defRPr/>
            </a:pPr>
            <a:r>
              <a:rPr lang="en-US" altLang="ko-KR" sz="1600" b="1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ADDITIONAL OIL FILTER IN DIESEL </a:t>
            </a:r>
            <a:r>
              <a:rPr lang="en-US" altLang="ko-KR" sz="16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ENGINES’ </a:t>
            </a:r>
            <a:r>
              <a:rPr lang="ko-KR" altLang="en-US" sz="16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논문에 의거한</a:t>
            </a:r>
            <a:endParaRPr lang="en-US" altLang="ko-KR" sz="1600" b="1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r">
              <a:defRPr/>
            </a:pPr>
            <a:r>
              <a:rPr lang="ko-KR" altLang="en-US" sz="16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오염 지수와 첨가제에 대한 파생 변수 생성</a:t>
            </a:r>
            <a:endParaRPr lang="ko-KR" altLang="en-US" sz="1600" b="1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8" name="사각형: 둥근 모서리 78">
            <a:extLst>
              <a:ext uri="{FF2B5EF4-FFF2-40B4-BE49-F238E27FC236}">
                <a16:creationId xmlns:a16="http://schemas.microsoft.com/office/drawing/2014/main" id="{63377973-4F7B-BAF1-14A6-639215047EB3}"/>
              </a:ext>
            </a:extLst>
          </p:cNvPr>
          <p:cNvSpPr/>
          <p:nvPr/>
        </p:nvSpPr>
        <p:spPr>
          <a:xfrm>
            <a:off x="1905002" y="6626549"/>
            <a:ext cx="7848599" cy="1295815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468000" rtlCol="0" anchor="ctr"/>
          <a:lstStyle/>
          <a:p>
            <a:pPr algn="r">
              <a:defRPr/>
            </a:pPr>
            <a:r>
              <a:rPr lang="ko-KR" altLang="en-US" sz="1500" b="1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오염지수</a:t>
            </a:r>
            <a:r>
              <a:rPr lang="ko-KR" altLang="en-US" sz="15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변수 </a:t>
            </a:r>
            <a:r>
              <a:rPr lang="en-US" altLang="ko-KR" sz="1500" b="1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= ['NA', 'SI', 'AL', 'K' 'SN', 'PB', 'CU', 'FE', 'CR', 'MO', 'NI', 'MN', 'TI', 'V', 'LI']</a:t>
            </a:r>
          </a:p>
          <a:p>
            <a:pPr algn="r">
              <a:defRPr/>
            </a:pPr>
            <a:r>
              <a:rPr lang="ko-KR" altLang="en-US" sz="1500" b="1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첨가제 변수 </a:t>
            </a:r>
            <a:r>
              <a:rPr lang="en-US" altLang="ko-KR" sz="1500" b="1" dirty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= ['B', 'BA', 'CA', 'MG', 'P', 'S', 'ZN']</a:t>
            </a:r>
          </a:p>
        </p:txBody>
      </p:sp>
      <p:sp>
        <p:nvSpPr>
          <p:cNvPr id="30" name="사각형: 둥근 모서리 78">
            <a:extLst>
              <a:ext uri="{FF2B5EF4-FFF2-40B4-BE49-F238E27FC236}">
                <a16:creationId xmlns:a16="http://schemas.microsoft.com/office/drawing/2014/main" id="{745DDB4E-1102-59DD-A945-2FAD95F666D1}"/>
              </a:ext>
            </a:extLst>
          </p:cNvPr>
          <p:cNvSpPr/>
          <p:nvPr/>
        </p:nvSpPr>
        <p:spPr>
          <a:xfrm>
            <a:off x="1905001" y="8390098"/>
            <a:ext cx="7848600" cy="1020602"/>
          </a:xfrm>
          <a:prstGeom prst="roundRect">
            <a:avLst>
              <a:gd name="adj" fmla="val 15263"/>
            </a:avLst>
          </a:prstGeom>
          <a:solidFill>
            <a:schemeClr val="bg1"/>
          </a:solidFill>
          <a:ln>
            <a:noFill/>
          </a:ln>
          <a:effectLst>
            <a:outerShdw blurRad="190500" dist="38100" dir="5400000" algn="t" rotWithShape="0">
              <a:srgbClr val="2A88F9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Ins="468000" rtlCol="0" anchor="ctr"/>
          <a:lstStyle/>
          <a:p>
            <a:pPr algn="r" fontAlgn="base"/>
            <a:r>
              <a:rPr lang="ko-KR" altLang="en-US" b="1" dirty="0">
                <a:solidFill>
                  <a:srgbClr val="595959"/>
                </a:solidFill>
                <a:latin typeface="프리젠테이션 4 Regular" pitchFamily="2" charset="-127"/>
                <a:ea typeface="프리젠테이션 4 Regular" pitchFamily="2" charset="-127"/>
              </a:rPr>
              <a:t>위 변수들에 대한 </a:t>
            </a:r>
            <a:r>
              <a:rPr lang="ko-KR" altLang="en-US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4 Regular" pitchFamily="2" charset="-127"/>
                <a:ea typeface="프리젠테이션 4 Regular" pitchFamily="2" charset="-127"/>
              </a:rPr>
              <a:t>평균과</a:t>
            </a:r>
            <a:r>
              <a:rPr lang="en-US" altLang="ko-KR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b="1" dirty="0" err="1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4 Regular" pitchFamily="2" charset="-127"/>
                <a:ea typeface="프리젠테이션 4 Regular" pitchFamily="2" charset="-127"/>
              </a:rPr>
              <a:t>사분위수</a:t>
            </a:r>
            <a:r>
              <a:rPr lang="ko-KR" altLang="en-US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b="1" dirty="0" err="1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4 Regular" pitchFamily="2" charset="-127"/>
                <a:ea typeface="프리젠테이션 4 Regular" pitchFamily="2" charset="-127"/>
              </a:rPr>
              <a:t>파생변수</a:t>
            </a:r>
            <a:r>
              <a:rPr lang="ko-KR" altLang="en-US" b="1" dirty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4 Regular" pitchFamily="2" charset="-127"/>
                <a:ea typeface="프리젠테이션 4 Regular" pitchFamily="2" charset="-127"/>
              </a:rPr>
              <a:t> 생성</a:t>
            </a:r>
          </a:p>
        </p:txBody>
      </p:sp>
      <p:sp>
        <p:nvSpPr>
          <p:cNvPr id="33" name="사각형: 둥근 모서리 80">
            <a:extLst>
              <a:ext uri="{FF2B5EF4-FFF2-40B4-BE49-F238E27FC236}">
                <a16:creationId xmlns:a16="http://schemas.microsoft.com/office/drawing/2014/main" id="{AB327815-DF0D-D0B7-697C-C3FC88DD3BFF}"/>
              </a:ext>
            </a:extLst>
          </p:cNvPr>
          <p:cNvSpPr/>
          <p:nvPr/>
        </p:nvSpPr>
        <p:spPr>
          <a:xfrm>
            <a:off x="1407760" y="5121041"/>
            <a:ext cx="802040" cy="820123"/>
          </a:xfrm>
          <a:prstGeom prst="roundRect">
            <a:avLst>
              <a:gd name="adj" fmla="val 15263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400" b="1" dirty="0" smtClean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1</a:t>
            </a:r>
            <a:endParaRPr lang="ko-KR" altLang="en-US" sz="2400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4" name="사각형: 둥근 모서리 80">
            <a:extLst>
              <a:ext uri="{FF2B5EF4-FFF2-40B4-BE49-F238E27FC236}">
                <a16:creationId xmlns:a16="http://schemas.microsoft.com/office/drawing/2014/main" id="{AB327815-DF0D-D0B7-697C-C3FC88DD3BFF}"/>
              </a:ext>
            </a:extLst>
          </p:cNvPr>
          <p:cNvSpPr/>
          <p:nvPr/>
        </p:nvSpPr>
        <p:spPr>
          <a:xfrm>
            <a:off x="1447800" y="6891930"/>
            <a:ext cx="802040" cy="820123"/>
          </a:xfrm>
          <a:prstGeom prst="roundRect">
            <a:avLst>
              <a:gd name="adj" fmla="val 15263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400" b="1" dirty="0" smtClean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2</a:t>
            </a:r>
            <a:endParaRPr lang="ko-KR" altLang="en-US" sz="2400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35" name="사각형: 둥근 모서리 80">
            <a:extLst>
              <a:ext uri="{FF2B5EF4-FFF2-40B4-BE49-F238E27FC236}">
                <a16:creationId xmlns:a16="http://schemas.microsoft.com/office/drawing/2014/main" id="{AB327815-DF0D-D0B7-697C-C3FC88DD3BFF}"/>
              </a:ext>
            </a:extLst>
          </p:cNvPr>
          <p:cNvSpPr/>
          <p:nvPr/>
        </p:nvSpPr>
        <p:spPr>
          <a:xfrm>
            <a:off x="1524000" y="8476889"/>
            <a:ext cx="802040" cy="820123"/>
          </a:xfrm>
          <a:prstGeom prst="roundRect">
            <a:avLst>
              <a:gd name="adj" fmla="val 15263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defRPr/>
            </a:pPr>
            <a:r>
              <a:rPr lang="en-US" altLang="ko-KR" sz="2400" b="1" dirty="0" smtClean="0">
                <a:solidFill>
                  <a:schemeClr val="tx1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3</a:t>
            </a:r>
            <a:endParaRPr lang="ko-KR" altLang="en-US" sz="2400" b="1" dirty="0">
              <a:solidFill>
                <a:schemeClr val="tx1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9677400" y="6438900"/>
            <a:ext cx="531335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095183" y="4196844"/>
            <a:ext cx="7430816" cy="5594856"/>
          </a:xfrm>
          <a:prstGeom prst="rect">
            <a:avLst/>
          </a:prstGeom>
          <a:blipFill dpi="0" rotWithShape="1">
            <a:blip r:embed="rId9">
              <a:alphaModFix amt="3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50317" y="4539829"/>
            <a:ext cx="5908883" cy="4032671"/>
          </a:xfrm>
          <a:prstGeom prst="rect">
            <a:avLst/>
          </a:prstGeom>
          <a:ln w="53975">
            <a:solidFill>
              <a:srgbClr val="C00000"/>
            </a:solidFill>
          </a:ln>
        </p:spPr>
      </p:pic>
      <p:sp>
        <p:nvSpPr>
          <p:cNvPr id="42" name="대각선 줄무늬 41"/>
          <p:cNvSpPr/>
          <p:nvPr/>
        </p:nvSpPr>
        <p:spPr>
          <a:xfrm rot="13523641">
            <a:off x="12387451" y="7413680"/>
            <a:ext cx="2404201" cy="2439247"/>
          </a:xfrm>
          <a:prstGeom prst="diagStripe">
            <a:avLst/>
          </a:prstGeom>
          <a:gradFill flip="none" rotWithShape="1">
            <a:gsLst>
              <a:gs pos="0">
                <a:srgbClr val="FFFFFF">
                  <a:alpha val="74000"/>
                </a:srgbClr>
              </a:gs>
              <a:gs pos="100000">
                <a:srgbClr val="C0000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10187573" y="4850892"/>
            <a:ext cx="1394827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0188204" y="4856076"/>
            <a:ext cx="20531" cy="2271043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>
            <a:off x="10187573" y="7145407"/>
            <a:ext cx="1394827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 rot="16200000">
            <a:off x="10752063" y="5608563"/>
            <a:ext cx="2498874" cy="838200"/>
          </a:xfrm>
          <a:prstGeom prst="rect">
            <a:avLst/>
          </a:prstGeom>
          <a:solidFill>
            <a:srgbClr val="FFFF00">
              <a:alpha val="13000"/>
            </a:srgb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 rot="16200000">
            <a:off x="11439705" y="7495994"/>
            <a:ext cx="1123590" cy="838200"/>
          </a:xfrm>
          <a:prstGeom prst="rect">
            <a:avLst/>
          </a:prstGeom>
          <a:solidFill>
            <a:srgbClr val="FFFF00">
              <a:alpha val="13000"/>
            </a:srgbClr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/>
          <p:cNvCxnSpPr/>
          <p:nvPr/>
        </p:nvCxnSpPr>
        <p:spPr>
          <a:xfrm flipH="1">
            <a:off x="9358415" y="7145407"/>
            <a:ext cx="318985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9677400" y="6438900"/>
            <a:ext cx="0" cy="706507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H="1">
            <a:off x="10187573" y="7456303"/>
            <a:ext cx="1394827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10187573" y="8434711"/>
            <a:ext cx="1394827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10188204" y="7443828"/>
            <a:ext cx="8958" cy="990883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9677400" y="7755636"/>
            <a:ext cx="531335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9677400" y="7456303"/>
            <a:ext cx="0" cy="292608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H="1">
            <a:off x="9358415" y="7465447"/>
            <a:ext cx="318985" cy="0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1924316" y="2728104"/>
            <a:ext cx="15144484" cy="926550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 smtClean="0">
                <a:solidFill>
                  <a:srgbClr val="F0720A"/>
                </a:solidFill>
                <a:latin typeface="프리젠테이션 5 Medium" pitchFamily="2" charset="-127"/>
                <a:ea typeface="프리젠테이션 5 Medium" pitchFamily="2" charset="-127"/>
              </a:rPr>
              <a:t>RobustScaeler</a:t>
            </a:r>
            <a:r>
              <a:rPr lang="en-US" altLang="ko-KR" sz="2000" b="1" dirty="0" smtClean="0">
                <a:solidFill>
                  <a:srgbClr val="F0720A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r>
              <a:rPr lang="ko-KR" altLang="en-US" sz="2000" b="1" dirty="0" smtClean="0">
                <a:solidFill>
                  <a:srgbClr val="F0720A"/>
                </a:solidFill>
                <a:latin typeface="프리젠테이션 5 Medium" pitchFamily="2" charset="-127"/>
                <a:ea typeface="프리젠테이션 5 Medium" pitchFamily="2" charset="-127"/>
              </a:rPr>
              <a:t>사용</a:t>
            </a:r>
            <a:endParaRPr lang="en-US" altLang="ko-KR" sz="2000" b="1" dirty="0" smtClean="0">
              <a:solidFill>
                <a:srgbClr val="F0720A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이상치 다수 존재 </a:t>
            </a:r>
            <a:r>
              <a:rPr lang="en-US" altLang="ko-KR" sz="2000" dirty="0" smtClean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– </a:t>
            </a:r>
            <a:r>
              <a:rPr lang="ko-KR" altLang="en-US" sz="2000" dirty="0" smtClean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중앙값과 </a:t>
            </a:r>
            <a:r>
              <a:rPr lang="en-US" altLang="ko-KR" sz="2000" dirty="0" smtClean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IQR</a:t>
            </a:r>
            <a:r>
              <a:rPr lang="ko-KR" altLang="en-US" sz="2000" dirty="0" smtClean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을 이용하여 스케일링 </a:t>
            </a:r>
            <a:r>
              <a:rPr lang="en-US" altLang="ko-KR" sz="2000" dirty="0" smtClean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2000" dirty="0" err="1" smtClean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이상치에</a:t>
            </a:r>
            <a:r>
              <a:rPr lang="ko-KR" altLang="en-US" sz="2000" dirty="0" smtClean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 강함</a:t>
            </a:r>
            <a:r>
              <a:rPr lang="en-US" altLang="ko-KR" sz="2000" dirty="0" smtClean="0"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cxnSp>
        <p:nvCxnSpPr>
          <p:cNvPr id="78" name="직선 연결선 77"/>
          <p:cNvCxnSpPr/>
          <p:nvPr/>
        </p:nvCxnSpPr>
        <p:spPr>
          <a:xfrm>
            <a:off x="1676400" y="2574105"/>
            <a:ext cx="15521703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1676400" y="3848100"/>
            <a:ext cx="15521703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144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6" grpId="0" animBg="1"/>
      <p:bldP spid="57" grpId="0" animBg="1"/>
      <p:bldP spid="59" grpId="0" animBg="1"/>
      <p:bldP spid="60" grpId="0" animBg="1"/>
      <p:bldP spid="26" grpId="0" animBg="1"/>
      <p:bldP spid="28" grpId="0" animBg="1"/>
      <p:bldP spid="30" grpId="0" animBg="1"/>
      <p:bldP spid="33" grpId="0" animBg="1"/>
      <p:bldP spid="34" grpId="0" animBg="1"/>
      <p:bldP spid="35" grpId="0" animBg="1"/>
      <p:bldP spid="3" grpId="0" animBg="1"/>
      <p:bldP spid="42" grpId="0" animBg="1"/>
      <p:bldP spid="55" grpId="0" animBg="1"/>
      <p:bldP spid="58" grpId="0" animBg="1"/>
      <p:bldP spid="7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3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6400800" y="1164119"/>
            <a:ext cx="60198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데이터 전처리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파생변수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생성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371600" y="5905500"/>
            <a:ext cx="7358865" cy="3886200"/>
          </a:xfrm>
          <a:prstGeom prst="rect">
            <a:avLst/>
          </a:prstGeom>
          <a:solidFill>
            <a:schemeClr val="bg1">
              <a:lumMod val="85000"/>
              <a:alpha val="31000"/>
            </a:schemeClr>
          </a:solidFill>
          <a:ln w="28575" cmpd="sng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76400" y="6210300"/>
            <a:ext cx="1143000" cy="381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최솟값</a:t>
            </a:r>
            <a:endParaRPr lang="ko-KR" altLang="en-US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309104" y="6210300"/>
            <a:ext cx="1143000" cy="381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최댓값</a:t>
            </a:r>
            <a:endParaRPr lang="ko-KR" altLang="en-US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996470" y="6896100"/>
            <a:ext cx="5928329" cy="1524677"/>
          </a:xfrm>
          <a:prstGeom prst="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 w="28575" cmpd="sng">
            <a:solidFill>
              <a:schemeClr val="tx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389134" y="9252109"/>
            <a:ext cx="1143000" cy="3810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중앙값</a:t>
            </a:r>
            <a:endParaRPr lang="ko-KR" altLang="en-US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3352800" y="6619046"/>
            <a:ext cx="0" cy="2105854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980432" y="6619046"/>
            <a:ext cx="0" cy="2105854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6562344" y="6619046"/>
            <a:ext cx="0" cy="2105854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19400" y="8767684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프리젠테이션 4 Regular" pitchFamily="2" charset="-127"/>
                <a:ea typeface="프리젠테이션 4 Regular" pitchFamily="2" charset="-127"/>
              </a:rPr>
              <a:t>제</a:t>
            </a:r>
            <a:r>
              <a:rPr lang="en-US" altLang="ko-KR" sz="1600" b="1" dirty="0" smtClean="0">
                <a:latin typeface="프리젠테이션 4 Regular" pitchFamily="2" charset="-127"/>
                <a:ea typeface="프리젠테이션 4 Regular" pitchFamily="2" charset="-127"/>
              </a:rPr>
              <a:t>1</a:t>
            </a:r>
            <a:r>
              <a:rPr lang="ko-KR" altLang="en-US" sz="1600" b="1" dirty="0" err="1" smtClean="0">
                <a:latin typeface="프리젠테이션 4 Regular" pitchFamily="2" charset="-127"/>
                <a:ea typeface="프리젠테이션 4 Regular" pitchFamily="2" charset="-127"/>
              </a:rPr>
              <a:t>사분위수</a:t>
            </a:r>
            <a:endParaRPr lang="ko-KR" altLang="en-US" sz="1600" b="1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456176" y="8767684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프리젠테이션 4 Regular" pitchFamily="2" charset="-127"/>
                <a:ea typeface="프리젠테이션 4 Regular" pitchFamily="2" charset="-127"/>
              </a:rPr>
              <a:t>제</a:t>
            </a:r>
            <a:r>
              <a:rPr lang="en-US" altLang="ko-KR" sz="1600" b="1" dirty="0"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ko-KR" altLang="en-US" sz="1600" b="1" dirty="0" err="1" smtClean="0">
                <a:latin typeface="프리젠테이션 4 Regular" pitchFamily="2" charset="-127"/>
                <a:ea typeface="프리젠테이션 4 Regular" pitchFamily="2" charset="-127"/>
              </a:rPr>
              <a:t>사분위수</a:t>
            </a:r>
            <a:endParaRPr lang="ko-KR" altLang="en-US" sz="1600" b="1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038088" y="8767684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프리젠테이션 4 Regular" pitchFamily="2" charset="-127"/>
                <a:ea typeface="프리젠테이션 4 Regular" pitchFamily="2" charset="-127"/>
              </a:rPr>
              <a:t>제</a:t>
            </a:r>
            <a:r>
              <a:rPr lang="en-US" altLang="ko-KR" sz="1600" b="1" dirty="0" smtClean="0"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ko-KR" altLang="en-US" sz="1600" b="1" dirty="0" err="1" smtClean="0">
                <a:latin typeface="프리젠테이션 4 Regular" pitchFamily="2" charset="-127"/>
                <a:ea typeface="프리젠테이션 4 Regular" pitchFamily="2" charset="-127"/>
              </a:rPr>
              <a:t>사분위수</a:t>
            </a:r>
            <a:endParaRPr lang="ko-KR" altLang="en-US" sz="1600" b="1" dirty="0"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4768" y="7008876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  <a:alpha val="19000"/>
                  </a:schemeClr>
                </a:solidFill>
                <a:latin typeface="프리젠테이션 9 Black" pitchFamily="2" charset="-127"/>
                <a:ea typeface="프리젠테이션 9 Black" pitchFamily="2" charset="-127"/>
              </a:rPr>
              <a:t>0</a:t>
            </a:r>
            <a:endParaRPr lang="ko-KR" altLang="en-US" sz="8000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  <a:alpha val="19000"/>
                </a:schemeClr>
              </a:solidFill>
              <a:latin typeface="프리젠테이션 9 Black" pitchFamily="2" charset="-127"/>
              <a:ea typeface="프리젠테이션 9 Black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742944" y="7008876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  <a:alpha val="19000"/>
                  </a:schemeClr>
                </a:solidFill>
                <a:latin typeface="프리젠테이션 9 Black" pitchFamily="2" charset="-127"/>
                <a:ea typeface="프리젠테이션 9 Black" pitchFamily="2" charset="-127"/>
              </a:rPr>
              <a:t>1</a:t>
            </a:r>
            <a:endParaRPr lang="ko-KR" altLang="en-US" sz="8000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  <a:alpha val="19000"/>
                </a:schemeClr>
              </a:solidFill>
              <a:latin typeface="프리젠테이션 9 Black" pitchFamily="2" charset="-127"/>
              <a:ea typeface="프리젠테이션 9 Black" pitchFamily="2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98008" y="7008876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  <a:alpha val="19000"/>
                  </a:schemeClr>
                </a:solidFill>
                <a:latin typeface="프리젠테이션 9 Black" pitchFamily="2" charset="-127"/>
                <a:ea typeface="프리젠테이션 9 Black" pitchFamily="2" charset="-127"/>
              </a:rPr>
              <a:t>2</a:t>
            </a:r>
            <a:endParaRPr lang="ko-KR" altLang="en-US" sz="8000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  <a:alpha val="19000"/>
                </a:schemeClr>
              </a:solidFill>
              <a:latin typeface="프리젠테이션 9 Black" pitchFamily="2" charset="-127"/>
              <a:ea typeface="프리젠테이션 9 Black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861048" y="7008876"/>
            <a:ext cx="1143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  <a:alpha val="19000"/>
                  </a:schemeClr>
                </a:solidFill>
                <a:latin typeface="프리젠테이션 9 Black" pitchFamily="2" charset="-127"/>
                <a:ea typeface="프리젠테이션 9 Black" pitchFamily="2" charset="-127"/>
              </a:rPr>
              <a:t>3</a:t>
            </a:r>
            <a:endParaRPr lang="ko-KR" altLang="en-US" sz="8000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  <a:alpha val="19000"/>
                </a:schemeClr>
              </a:solidFill>
              <a:latin typeface="프리젠테이션 9 Black" pitchFamily="2" charset="-127"/>
              <a:ea typeface="프리젠테이션 9 Black" pitchFamily="2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A3F6565-9FC1-5319-2A21-73B8D942428F}"/>
              </a:ext>
            </a:extLst>
          </p:cNvPr>
          <p:cNvSpPr/>
          <p:nvPr/>
        </p:nvSpPr>
        <p:spPr>
          <a:xfrm rot="245443" flipH="1">
            <a:off x="4292058" y="2537956"/>
            <a:ext cx="4487334" cy="2537983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72756BCD-FE83-8A07-C908-23AC7FDB20D2}"/>
              </a:ext>
            </a:extLst>
          </p:cNvPr>
          <p:cNvSpPr/>
          <p:nvPr/>
        </p:nvSpPr>
        <p:spPr>
          <a:xfrm rot="21017467">
            <a:off x="1317879" y="2586270"/>
            <a:ext cx="4384085" cy="2479587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3F92785-25FD-8396-F1EC-EA238A50AB61}"/>
              </a:ext>
            </a:extLst>
          </p:cNvPr>
          <p:cNvSpPr/>
          <p:nvPr/>
        </p:nvSpPr>
        <p:spPr>
          <a:xfrm>
            <a:off x="1636859" y="2036074"/>
            <a:ext cx="6867388" cy="238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i="1" kern="0" dirty="0" err="1" smtClean="0">
                <a:ln w="9525">
                  <a:noFill/>
                </a:ln>
                <a:solidFill>
                  <a:srgbClr val="0B96E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ㅇㅋㅇ</a:t>
            </a:r>
            <a:endParaRPr lang="ko-KR" altLang="en-US" sz="2000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94D969E8-EE46-F45D-500C-CA36EF9F46F5}"/>
              </a:ext>
            </a:extLst>
          </p:cNvPr>
          <p:cNvCxnSpPr>
            <a:cxnSpLocks/>
          </p:cNvCxnSpPr>
          <p:nvPr/>
        </p:nvCxnSpPr>
        <p:spPr>
          <a:xfrm>
            <a:off x="1636859" y="4419301"/>
            <a:ext cx="6868800" cy="0"/>
          </a:xfrm>
          <a:prstGeom prst="line">
            <a:avLst/>
          </a:prstGeom>
          <a:ln>
            <a:solidFill>
              <a:srgbClr val="0B96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B9DFD8-AC8D-C32C-681D-09A72743E71F}"/>
              </a:ext>
            </a:extLst>
          </p:cNvPr>
          <p:cNvGrpSpPr/>
          <p:nvPr/>
        </p:nvGrpSpPr>
        <p:grpSpPr>
          <a:xfrm rot="2001527">
            <a:off x="4965497" y="2083493"/>
            <a:ext cx="324190" cy="302756"/>
            <a:chOff x="538160" y="416718"/>
            <a:chExt cx="324190" cy="302756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95526A4-03AF-95C8-EAFA-488EA23F0914}"/>
                </a:ext>
              </a:extLst>
            </p:cNvPr>
            <p:cNvSpPr/>
            <p:nvPr/>
          </p:nvSpPr>
          <p:spPr>
            <a:xfrm>
              <a:off x="819150" y="416718"/>
              <a:ext cx="43200" cy="4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911FC537-79CB-A3DF-3657-FF7C3B6AA6CC}"/>
                </a:ext>
              </a:extLst>
            </p:cNvPr>
            <p:cNvSpPr/>
            <p:nvPr/>
          </p:nvSpPr>
          <p:spPr>
            <a:xfrm>
              <a:off x="538160" y="676274"/>
              <a:ext cx="43200" cy="4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innerShdw blurRad="25400" dist="127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0B095598-C68C-94BC-5413-FC647F9B1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1502" y="448469"/>
              <a:ext cx="257173" cy="238921"/>
            </a:xfrm>
            <a:prstGeom prst="line">
              <a:avLst/>
            </a:prstGeom>
            <a:ln w="38100" cap="rnd">
              <a:solidFill>
                <a:schemeClr val="bg1">
                  <a:lumMod val="65000"/>
                </a:schemeClr>
              </a:solidFill>
            </a:ln>
            <a:effectLst>
              <a:outerShdw blurRad="50800" dist="12700" dir="13500000" algn="b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h="19050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A3F6565-9FC1-5319-2A21-73B8D942428F}"/>
              </a:ext>
            </a:extLst>
          </p:cNvPr>
          <p:cNvSpPr/>
          <p:nvPr/>
        </p:nvSpPr>
        <p:spPr>
          <a:xfrm rot="245443" flipH="1">
            <a:off x="4292058" y="2339885"/>
            <a:ext cx="4487334" cy="2537983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72756BCD-FE83-8A07-C908-23AC7FDB20D2}"/>
              </a:ext>
            </a:extLst>
          </p:cNvPr>
          <p:cNvSpPr/>
          <p:nvPr/>
        </p:nvSpPr>
        <p:spPr>
          <a:xfrm rot="21017467">
            <a:off x="1317879" y="2388199"/>
            <a:ext cx="4384085" cy="2479587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53F92785-25FD-8396-F1EC-EA238A50AB61}"/>
              </a:ext>
            </a:extLst>
          </p:cNvPr>
          <p:cNvSpPr/>
          <p:nvPr/>
        </p:nvSpPr>
        <p:spPr>
          <a:xfrm>
            <a:off x="1600200" y="2150309"/>
            <a:ext cx="6867388" cy="2383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600" b="1" dirty="0" err="1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사분위수</a:t>
            </a:r>
            <a:r>
              <a:rPr lang="ko-KR" altLang="en-US" sz="3600" b="1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3600" b="1" dirty="0" err="1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파생변수</a:t>
            </a:r>
            <a:r>
              <a:rPr lang="en-US" altLang="ko-KR" sz="3600" b="1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?</a:t>
            </a:r>
          </a:p>
          <a:p>
            <a:pPr algn="ctr">
              <a:defRPr/>
            </a:pPr>
            <a:endParaRPr lang="en-US" altLang="ko-KR" sz="2800" b="1" dirty="0" smtClean="0">
              <a:solidFill>
                <a:srgbClr val="F0720A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>
              <a:defRPr/>
            </a:pPr>
            <a:r>
              <a:rPr lang="ko-KR" altLang="en-US" sz="2000" b="1" dirty="0" err="1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오염지수</a:t>
            </a:r>
            <a:r>
              <a:rPr lang="ko-KR" altLang="en-US" sz="20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평균과 첨가제 평균을 </a:t>
            </a:r>
            <a:r>
              <a:rPr lang="en-US" altLang="ko-KR" sz="20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4</a:t>
            </a:r>
            <a:r>
              <a:rPr lang="ko-KR" altLang="en-US" sz="20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등분하여 </a:t>
            </a:r>
            <a:r>
              <a:rPr lang="en-US" altLang="ko-KR" sz="20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0, 1, 2, 3</a:t>
            </a:r>
            <a:r>
              <a:rPr lang="ko-KR" altLang="en-US" sz="2000" b="1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을 부여한 것</a:t>
            </a:r>
            <a:endParaRPr lang="ko-KR" altLang="en-US" sz="200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92" name="AutoShape 18"/>
          <p:cNvSpPr>
            <a:spLocks noChangeArrowheads="1"/>
          </p:cNvSpPr>
          <p:nvPr/>
        </p:nvSpPr>
        <p:spPr bwMode="auto">
          <a:xfrm>
            <a:off x="4644775" y="4836668"/>
            <a:ext cx="762000" cy="97651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F0720A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9552430" y="2476499"/>
            <a:ext cx="7592570" cy="7156609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dirty="0"/>
          </a:p>
        </p:txBody>
      </p:sp>
      <p:cxnSp>
        <p:nvCxnSpPr>
          <p:cNvPr id="94" name="직선 연결선 93"/>
          <p:cNvCxnSpPr/>
          <p:nvPr/>
        </p:nvCxnSpPr>
        <p:spPr>
          <a:xfrm>
            <a:off x="9295122" y="2320504"/>
            <a:ext cx="8078478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직사각형 100"/>
          <p:cNvSpPr/>
          <p:nvPr/>
        </p:nvSpPr>
        <p:spPr>
          <a:xfrm>
            <a:off x="9753600" y="2685739"/>
            <a:ext cx="7162800" cy="488498"/>
          </a:xfrm>
          <a:prstGeom prst="rect">
            <a:avLst/>
          </a:prstGeom>
          <a:solidFill>
            <a:srgbClr val="F0720A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 </a:t>
            </a:r>
            <a:r>
              <a:rPr lang="ko-KR" altLang="en-US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별 </a:t>
            </a:r>
            <a:r>
              <a:rPr lang="ko-KR" altLang="en-US" b="1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전처리의</a:t>
            </a:r>
            <a:r>
              <a:rPr lang="ko-KR" altLang="en-US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중요성</a:t>
            </a:r>
            <a:endParaRPr lang="ko-KR" altLang="en-US" b="1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>
            <a:off x="9295122" y="9791152"/>
            <a:ext cx="8078478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9836985" y="3413544"/>
            <a:ext cx="1440615" cy="3101556"/>
          </a:xfrm>
          <a:prstGeom prst="roundRect">
            <a:avLst>
              <a:gd name="adj" fmla="val 26270"/>
            </a:avLst>
          </a:prstGeom>
          <a:solidFill>
            <a:schemeClr val="bg1"/>
          </a:solidFill>
          <a:ln w="25400">
            <a:noFill/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전처리에</a:t>
            </a:r>
            <a:r>
              <a:rPr lang="ko-KR" altLang="en-US" b="1" dirty="0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 따른</a:t>
            </a:r>
            <a:endParaRPr lang="en-US" altLang="ko-KR" b="1" dirty="0" smtClean="0">
              <a:ln w="0">
                <a:noFill/>
              </a:ln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b="1" dirty="0" smtClean="0">
                <a:ln w="0">
                  <a:noFill/>
                </a:ln>
                <a:solidFill>
                  <a:schemeClr val="tx1"/>
                </a:solidFill>
                <a:latin typeface="프리젠테이션 5 Medium" pitchFamily="2" charset="-127"/>
                <a:ea typeface="프리젠테이션 5 Medium" pitchFamily="2" charset="-127"/>
              </a:rPr>
              <a:t>성능 변화</a:t>
            </a:r>
            <a:endParaRPr lang="ko-KR" altLang="en-US" b="1" dirty="0">
              <a:ln w="0">
                <a:noFill/>
              </a:ln>
              <a:solidFill>
                <a:schemeClr val="tx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1931256" y="3476890"/>
            <a:ext cx="4908943" cy="1295890"/>
          </a:xfrm>
          <a:prstGeom prst="roundRect">
            <a:avLst>
              <a:gd name="adj" fmla="val 25333"/>
            </a:avLst>
          </a:prstGeom>
          <a:solidFill>
            <a:srgbClr val="002060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5 Medium" pitchFamily="2" charset="-127"/>
                <a:ea typeface="프리젠테이션 5 Medium" pitchFamily="2" charset="-127"/>
              </a:rPr>
              <a:t>예시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5 Medium" pitchFamily="2" charset="-127"/>
                <a:ea typeface="프리젠테이션 5 Medium" pitchFamily="2" charset="-127"/>
              </a:rPr>
              <a:t>1</a:t>
            </a:r>
            <a:r>
              <a:rPr lang="en-US" altLang="ko-KR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: </a:t>
            </a:r>
            <a:r>
              <a:rPr lang="ko-KR" altLang="en-US" b="1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최빈값이</a:t>
            </a:r>
            <a:r>
              <a:rPr lang="ko-KR" altLang="en-US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 전체의 </a:t>
            </a:r>
            <a:r>
              <a:rPr lang="en-US" altLang="ko-KR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90% </a:t>
            </a:r>
            <a:r>
              <a:rPr lang="ko-KR" altLang="en-US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이상인 컬럼을 제거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Component 1: </a:t>
            </a:r>
            <a:r>
              <a:rPr lang="ko-KR" altLang="en-US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성능 저하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Component 2, 3: </a:t>
            </a:r>
            <a:r>
              <a:rPr lang="ko-KR" altLang="en-US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성능 향상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11931256" y="4976506"/>
            <a:ext cx="4908943" cy="1538594"/>
          </a:xfrm>
          <a:prstGeom prst="roundRect">
            <a:avLst>
              <a:gd name="adj" fmla="val 25333"/>
            </a:avLst>
          </a:prstGeom>
          <a:solidFill>
            <a:srgbClr val="002060">
              <a:alpha val="67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5 Medium" pitchFamily="2" charset="-127"/>
                <a:ea typeface="프리젠테이션 5 Medium" pitchFamily="2" charset="-127"/>
              </a:rPr>
              <a:t>예시 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5 Medium" pitchFamily="2" charset="-127"/>
                <a:ea typeface="프리젠테이션 5 Medium" pitchFamily="2" charset="-127"/>
              </a:rPr>
              <a:t>2</a:t>
            </a:r>
            <a:r>
              <a:rPr lang="en-US" altLang="ko-KR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: 'CD'</a:t>
            </a:r>
            <a:r>
              <a:rPr lang="ko-KR" altLang="en-US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와 </a:t>
            </a:r>
            <a:r>
              <a:rPr lang="en-US" altLang="ko-KR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'K' </a:t>
            </a:r>
            <a:r>
              <a:rPr lang="ko-KR" altLang="en-US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컬럼 제거 </a:t>
            </a:r>
            <a:r>
              <a:rPr lang="en-US" altLang="ko-KR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모든 </a:t>
            </a:r>
            <a:r>
              <a:rPr lang="en-US" altLang="ko-KR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Component</a:t>
            </a:r>
            <a:r>
              <a:rPr lang="ko-KR" altLang="en-US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에서 </a:t>
            </a:r>
            <a:r>
              <a:rPr lang="ko-KR" altLang="en-US" b="1" dirty="0" err="1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결측치가</a:t>
            </a:r>
            <a:r>
              <a:rPr lang="ko-KR" altLang="en-US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 존재하는 컬럼</a:t>
            </a:r>
            <a:r>
              <a:rPr lang="en-US" altLang="ko-KR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Component 1: </a:t>
            </a:r>
            <a:r>
              <a:rPr lang="ko-KR" altLang="en-US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성능 개선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Component 3: </a:t>
            </a:r>
            <a:r>
              <a:rPr lang="ko-KR" altLang="en-US" b="1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성능 저하</a:t>
            </a:r>
          </a:p>
        </p:txBody>
      </p:sp>
      <p:grpSp>
        <p:nvGrpSpPr>
          <p:cNvPr id="108" name="그룹 107"/>
          <p:cNvGrpSpPr/>
          <p:nvPr/>
        </p:nvGrpSpPr>
        <p:grpSpPr>
          <a:xfrm rot="5400000">
            <a:off x="13468729" y="6755751"/>
            <a:ext cx="258739" cy="355509"/>
            <a:chOff x="4371840" y="2331256"/>
            <a:chExt cx="252000" cy="346249"/>
          </a:xfrm>
        </p:grpSpPr>
        <p:sp>
          <p:nvSpPr>
            <p:cNvPr id="109" name="타원 108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405044" y="2331256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111" name="직선 연결선 110"/>
          <p:cNvCxnSpPr/>
          <p:nvPr/>
        </p:nvCxnSpPr>
        <p:spPr>
          <a:xfrm flipV="1">
            <a:off x="11142656" y="4894445"/>
            <a:ext cx="515944" cy="1"/>
          </a:xfrm>
          <a:prstGeom prst="line">
            <a:avLst/>
          </a:prstGeom>
          <a:ln w="349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타원 111"/>
          <p:cNvSpPr/>
          <p:nvPr/>
        </p:nvSpPr>
        <p:spPr>
          <a:xfrm>
            <a:off x="11038409" y="4839007"/>
            <a:ext cx="124125" cy="12412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3" name="직선 화살표 연결선 112"/>
          <p:cNvCxnSpPr/>
          <p:nvPr/>
        </p:nvCxnSpPr>
        <p:spPr>
          <a:xfrm>
            <a:off x="11658600" y="4076700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/>
          <p:nvPr/>
        </p:nvCxnSpPr>
        <p:spPr>
          <a:xfrm flipV="1">
            <a:off x="11658600" y="4076700"/>
            <a:ext cx="0" cy="167640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/>
          <p:nvPr/>
        </p:nvCxnSpPr>
        <p:spPr>
          <a:xfrm>
            <a:off x="11658600" y="575005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0F0D2650-FC3C-68FD-2F52-650D846C1586}"/>
              </a:ext>
            </a:extLst>
          </p:cNvPr>
          <p:cNvSpPr/>
          <p:nvPr/>
        </p:nvSpPr>
        <p:spPr>
          <a:xfrm>
            <a:off x="9986892" y="7260749"/>
            <a:ext cx="1051517" cy="1032699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결론</a:t>
            </a:r>
            <a:endParaRPr lang="ko-KR" altLang="en-US" sz="20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58CFC55D-E0D7-0631-60E8-252235B71BA8}"/>
              </a:ext>
            </a:extLst>
          </p:cNvPr>
          <p:cNvSpPr/>
          <p:nvPr/>
        </p:nvSpPr>
        <p:spPr>
          <a:xfrm>
            <a:off x="11038409" y="7271167"/>
            <a:ext cx="5801790" cy="1022281"/>
          </a:xfrm>
          <a:prstGeom prst="rect">
            <a:avLst/>
          </a:prstGeom>
          <a:solidFill>
            <a:schemeClr val="accent6">
              <a:lumMod val="40000"/>
              <a:lumOff val="60000"/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각 </a:t>
            </a:r>
            <a:r>
              <a:rPr lang="en-US" altLang="ko-KR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</a:t>
            </a:r>
            <a:r>
              <a:rPr lang="ko-KR" altLang="en-US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별로 상이한 전처리 필요</a:t>
            </a:r>
            <a:endParaRPr lang="en-US" altLang="ko-KR" b="1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동일한 전처리 방법이 모든 </a:t>
            </a:r>
            <a:r>
              <a:rPr lang="en-US" altLang="ko-KR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</a:t>
            </a:r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에 부적합</a:t>
            </a:r>
            <a:endParaRPr lang="en-US" altLang="ko-KR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맞춤형 </a:t>
            </a:r>
            <a:r>
              <a:rPr lang="ko-KR" altLang="en-US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전처리가</a:t>
            </a:r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필수적임</a:t>
            </a:r>
            <a:endParaRPr lang="ko-KR" altLang="en-US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0F0D2650-FC3C-68FD-2F52-650D846C1586}"/>
              </a:ext>
            </a:extLst>
          </p:cNvPr>
          <p:cNvSpPr/>
          <p:nvPr/>
        </p:nvSpPr>
        <p:spPr>
          <a:xfrm>
            <a:off x="9986892" y="8385461"/>
            <a:ext cx="1051517" cy="1032699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필요성</a:t>
            </a:r>
            <a:endParaRPr lang="ko-KR" altLang="en-US" sz="2000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58CFC55D-E0D7-0631-60E8-252235B71BA8}"/>
              </a:ext>
            </a:extLst>
          </p:cNvPr>
          <p:cNvSpPr/>
          <p:nvPr/>
        </p:nvSpPr>
        <p:spPr>
          <a:xfrm>
            <a:off x="11038409" y="8395879"/>
            <a:ext cx="5801790" cy="1022281"/>
          </a:xfrm>
          <a:prstGeom prst="rect">
            <a:avLst/>
          </a:prstGeom>
          <a:solidFill>
            <a:schemeClr val="accent6">
              <a:lumMod val="40000"/>
              <a:lumOff val="60000"/>
              <a:alpha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모델링을 통한 성능 비교 필요성</a:t>
            </a:r>
            <a:endParaRPr lang="en-US" altLang="ko-KR" b="1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근거 없는 주장은 신뢰할 수 없음</a:t>
            </a:r>
            <a:endParaRPr lang="en-US" altLang="ko-KR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모델링과 추가 </a:t>
            </a:r>
            <a:r>
              <a:rPr lang="ko-KR" altLang="en-US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전처리를</a:t>
            </a:r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병행하여 성능을 비교</a:t>
            </a:r>
            <a:r>
              <a:rPr lang="en-US" altLang="ko-KR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검증할 것</a:t>
            </a:r>
            <a:endParaRPr lang="ko-KR" altLang="en-US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117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4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5715000" y="1164672"/>
            <a:ext cx="80772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학습 및 탐색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AutoML</a:t>
            </a:r>
            <a:r>
              <a:rPr lang="en-US" altLang="ko-KR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(F1-score)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67200" y="-983609"/>
            <a:ext cx="9144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Times-Bold"/>
              </a:rPr>
              <a:t>INCREASING OF ENGINE OIL CHANGE INTERVAL BY USING</a:t>
            </a:r>
          </a:p>
          <a:p>
            <a:r>
              <a:rPr lang="en-US" altLang="ko-KR" sz="1600" b="1" dirty="0">
                <a:solidFill>
                  <a:srgbClr val="000000"/>
                </a:solidFill>
                <a:latin typeface="Times-Bold"/>
              </a:rPr>
              <a:t>ADDITIONAL OIL FILTER IN DIESEL ENGINES</a:t>
            </a:r>
            <a:r>
              <a:rPr lang="en-US" altLang="ko-KR" sz="1600" dirty="0"/>
              <a:t> </a:t>
            </a:r>
            <a:br>
              <a:rPr lang="en-US" altLang="ko-KR" sz="1600" dirty="0"/>
            </a:br>
            <a:endParaRPr lang="ko-KR" altLang="en-US" sz="16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54306"/>
              </p:ext>
            </p:extLst>
          </p:nvPr>
        </p:nvGraphicFramePr>
        <p:xfrm>
          <a:off x="1593765" y="3388474"/>
          <a:ext cx="15737243" cy="4269626"/>
        </p:xfrm>
        <a:graphic>
          <a:graphicData uri="http://schemas.openxmlformats.org/drawingml/2006/table">
            <a:tbl>
              <a:tblPr/>
              <a:tblGrid>
                <a:gridCol w="2785423">
                  <a:extLst>
                    <a:ext uri="{9D8B030D-6E8A-4147-A177-3AD203B41FA5}">
                      <a16:colId xmlns:a16="http://schemas.microsoft.com/office/drawing/2014/main" val="236042234"/>
                    </a:ext>
                  </a:extLst>
                </a:gridCol>
                <a:gridCol w="3169673">
                  <a:extLst>
                    <a:ext uri="{9D8B030D-6E8A-4147-A177-3AD203B41FA5}">
                      <a16:colId xmlns:a16="http://schemas.microsoft.com/office/drawing/2014/main" val="1960980897"/>
                    </a:ext>
                  </a:extLst>
                </a:gridCol>
                <a:gridCol w="2831674">
                  <a:extLst>
                    <a:ext uri="{9D8B030D-6E8A-4147-A177-3AD203B41FA5}">
                      <a16:colId xmlns:a16="http://schemas.microsoft.com/office/drawing/2014/main" val="1253562441"/>
                    </a:ext>
                  </a:extLst>
                </a:gridCol>
                <a:gridCol w="2351148">
                  <a:extLst>
                    <a:ext uri="{9D8B030D-6E8A-4147-A177-3AD203B41FA5}">
                      <a16:colId xmlns:a16="http://schemas.microsoft.com/office/drawing/2014/main" val="1440609749"/>
                    </a:ext>
                  </a:extLst>
                </a:gridCol>
                <a:gridCol w="4599325">
                  <a:extLst>
                    <a:ext uri="{9D8B030D-6E8A-4147-A177-3AD203B41FA5}">
                      <a16:colId xmlns:a16="http://schemas.microsoft.com/office/drawing/2014/main" val="115693566"/>
                    </a:ext>
                  </a:extLst>
                </a:gridCol>
              </a:tblGrid>
              <a:tr h="683615"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9 Black" pitchFamily="2" charset="-127"/>
                          <a:ea typeface="프리젠테이션 9 Black" pitchFamily="2" charset="-127"/>
                        </a:rPr>
                        <a:t>AutoML</a:t>
                      </a:r>
                      <a:endParaRPr lang="en-US" sz="3300" dirty="0">
                        <a:solidFill>
                          <a:schemeClr val="bg1"/>
                        </a:solidFill>
                        <a:effectLst/>
                        <a:latin typeface="프리젠테이션 9 Black" pitchFamily="2" charset="-127"/>
                        <a:ea typeface="프리젠테이션 9 Black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247469"/>
                  </a:ext>
                </a:extLst>
              </a:tr>
              <a:tr h="82347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9 Black" pitchFamily="2" charset="-127"/>
                          <a:ea typeface="프리젠테이션 9 Black" pitchFamily="2" charset="-127"/>
                        </a:rPr>
                        <a:t>COMPONENT</a:t>
                      </a:r>
                      <a:endParaRPr lang="en-US" sz="3300" dirty="0">
                        <a:solidFill>
                          <a:schemeClr val="bg1"/>
                        </a:solidFill>
                        <a:effectLst/>
                        <a:latin typeface="프리젠테이션 9 Black" pitchFamily="2" charset="-127"/>
                        <a:ea typeface="프리젠테이션 9 Black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9 Black" pitchFamily="2" charset="-127"/>
                          <a:ea typeface="프리젠테이션 9 Black" pitchFamily="2" charset="-127"/>
                        </a:rPr>
                        <a:t>XGB</a:t>
                      </a:r>
                      <a:endParaRPr lang="en-US" sz="3300" dirty="0">
                        <a:solidFill>
                          <a:schemeClr val="bg1"/>
                        </a:solidFill>
                        <a:effectLst/>
                        <a:latin typeface="프리젠테이션 9 Black" pitchFamily="2" charset="-127"/>
                        <a:ea typeface="프리젠테이션 9 Black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9 Black" pitchFamily="2" charset="-127"/>
                          <a:ea typeface="프리젠테이션 9 Black" pitchFamily="2" charset="-127"/>
                        </a:rPr>
                        <a:t>RandomForest</a:t>
                      </a:r>
                      <a:endParaRPr lang="en-US" sz="3300" dirty="0">
                        <a:solidFill>
                          <a:schemeClr val="bg1"/>
                        </a:solidFill>
                        <a:effectLst/>
                        <a:latin typeface="프리젠테이션 9 Black" pitchFamily="2" charset="-127"/>
                        <a:ea typeface="프리젠테이션 9 Black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6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9 Black" pitchFamily="2" charset="-127"/>
                          <a:ea typeface="프리젠테이션 9 Black" pitchFamily="2" charset="-127"/>
                        </a:rPr>
                        <a:t>LGBM</a:t>
                      </a:r>
                      <a:endParaRPr lang="en-US" sz="3300" dirty="0">
                        <a:solidFill>
                          <a:schemeClr val="bg1"/>
                        </a:solidFill>
                        <a:effectLst/>
                        <a:latin typeface="프리젠테이션 9 Black" pitchFamily="2" charset="-127"/>
                        <a:ea typeface="프리젠테이션 9 Black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6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9 Black" pitchFamily="2" charset="-127"/>
                          <a:ea typeface="프리젠테이션 9 Black" pitchFamily="2" charset="-127"/>
                        </a:rPr>
                        <a:t>최종</a:t>
                      </a:r>
                      <a:endParaRPr lang="ko-KR" altLang="en-US" sz="3300" dirty="0">
                        <a:solidFill>
                          <a:schemeClr val="bg1"/>
                        </a:solidFill>
                        <a:effectLst/>
                        <a:latin typeface="프리젠테이션 9 Black" pitchFamily="2" charset="-127"/>
                        <a:ea typeface="프리젠테이션 9 Black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279828"/>
                  </a:ext>
                </a:extLst>
              </a:tr>
              <a:tr h="70513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1</a:t>
                      </a:r>
                      <a:endParaRPr lang="en-US" altLang="ko-KR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0.6535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0.6374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0.6466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0.6535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37117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2</a:t>
                      </a:r>
                      <a:endParaRPr lang="en-US" altLang="ko-KR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0.677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0.6978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0.6743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0.6978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188499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3</a:t>
                      </a:r>
                      <a:endParaRPr lang="en-US" altLang="ko-KR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0.6598</a:t>
                      </a:r>
                      <a:endParaRPr lang="ko-KR" altLang="en-US" sz="32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0.6673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0.6601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0.6673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365175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4</a:t>
                      </a:r>
                      <a:endParaRPr lang="en-US" altLang="ko-KR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0.14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0.2167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0.25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3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0.25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17515" marR="117515" marT="117515" marB="11751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233731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16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4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4953000" y="1164672"/>
            <a:ext cx="9372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학습 및 탐색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COMPONENT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별 최고 성능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267200" y="-983609"/>
            <a:ext cx="9144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Times-Bold"/>
              </a:rPr>
              <a:t>INCREASING OF ENGINE OIL CHANGE INTERVAL BY USING</a:t>
            </a:r>
          </a:p>
          <a:p>
            <a:r>
              <a:rPr lang="en-US" altLang="ko-KR" sz="1600" b="1" dirty="0">
                <a:solidFill>
                  <a:srgbClr val="000000"/>
                </a:solidFill>
                <a:latin typeface="Times-Bold"/>
              </a:rPr>
              <a:t>ADDITIONAL OIL FILTER IN DIESEL ENGINES</a:t>
            </a:r>
            <a:r>
              <a:rPr lang="en-US" altLang="ko-KR" sz="1600" dirty="0"/>
              <a:t> </a:t>
            </a:r>
            <a:br>
              <a:rPr lang="en-US" altLang="ko-KR" sz="1600" dirty="0"/>
            </a:br>
            <a:endParaRPr lang="ko-KR" altLang="en-US" sz="16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224208"/>
              </p:ext>
            </p:extLst>
          </p:nvPr>
        </p:nvGraphicFramePr>
        <p:xfrm>
          <a:off x="1346200" y="2161067"/>
          <a:ext cx="15494000" cy="39420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936750">
                  <a:extLst>
                    <a:ext uri="{9D8B030D-6E8A-4147-A177-3AD203B41FA5}">
                      <a16:colId xmlns:a16="http://schemas.microsoft.com/office/drawing/2014/main" val="1226260520"/>
                    </a:ext>
                  </a:extLst>
                </a:gridCol>
                <a:gridCol w="2736850">
                  <a:extLst>
                    <a:ext uri="{9D8B030D-6E8A-4147-A177-3AD203B41FA5}">
                      <a16:colId xmlns:a16="http://schemas.microsoft.com/office/drawing/2014/main" val="3166636458"/>
                    </a:ext>
                  </a:extLst>
                </a:gridCol>
                <a:gridCol w="2540349">
                  <a:extLst>
                    <a:ext uri="{9D8B030D-6E8A-4147-A177-3AD203B41FA5}">
                      <a16:colId xmlns:a16="http://schemas.microsoft.com/office/drawing/2014/main" val="1587350469"/>
                    </a:ext>
                  </a:extLst>
                </a:gridCol>
                <a:gridCol w="3909037">
                  <a:extLst>
                    <a:ext uri="{9D8B030D-6E8A-4147-A177-3AD203B41FA5}">
                      <a16:colId xmlns:a16="http://schemas.microsoft.com/office/drawing/2014/main" val="4099722110"/>
                    </a:ext>
                  </a:extLst>
                </a:gridCol>
                <a:gridCol w="2185507">
                  <a:extLst>
                    <a:ext uri="{9D8B030D-6E8A-4147-A177-3AD203B41FA5}">
                      <a16:colId xmlns:a16="http://schemas.microsoft.com/office/drawing/2014/main" val="3013918577"/>
                    </a:ext>
                  </a:extLst>
                </a:gridCol>
                <a:gridCol w="2185507">
                  <a:extLst>
                    <a:ext uri="{9D8B030D-6E8A-4147-A177-3AD203B41FA5}">
                      <a16:colId xmlns:a16="http://schemas.microsoft.com/office/drawing/2014/main" val="17635930"/>
                    </a:ext>
                  </a:extLst>
                </a:gridCol>
              </a:tblGrid>
              <a:tr h="530504">
                <a:tc gridSpan="6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시도 </a:t>
                      </a:r>
                      <a:r>
                        <a:rPr lang="en-US" altLang="ko-KR" sz="2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2</a:t>
                      </a:r>
                      <a:endParaRPr lang="ko-KR" altLang="en-US" sz="3600" b="1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355725"/>
                  </a:ext>
                </a:extLst>
              </a:tr>
              <a:tr h="6776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전체 전처리</a:t>
                      </a:r>
                      <a:endParaRPr lang="ko-KR" altLang="en-US" sz="320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XGB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RandomForest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LGBM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최종</a:t>
                      </a:r>
                      <a:endParaRPr lang="ko-KR" alt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924280"/>
                  </a:ext>
                </a:extLst>
              </a:tr>
              <a:tr h="677656"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'CD</a:t>
                      </a: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', 'K' </a:t>
                      </a:r>
                      <a:endParaRPr lang="en-US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컬럼 </a:t>
                      </a: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제거</a:t>
                      </a:r>
                      <a:endParaRPr lang="ko-KR" alt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1</a:t>
                      </a:r>
                      <a:endParaRPr 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0.8622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0.8506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0.8452</a:t>
                      </a:r>
                      <a:endParaRPr lang="ko-KR" altLang="en-US" sz="32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0.8622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969550"/>
                  </a:ext>
                </a:extLst>
              </a:tr>
              <a:tr h="677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2</a:t>
                      </a:r>
                      <a:endParaRPr 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0.8499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0.8088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0.8269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0.8499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2317794"/>
                  </a:ext>
                </a:extLst>
              </a:tr>
              <a:tr h="677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3</a:t>
                      </a:r>
                      <a:endParaRPr lang="en-US" sz="32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0.7987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0.8137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0.8062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0.8137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131147"/>
                  </a:ext>
                </a:extLst>
              </a:tr>
              <a:tr h="6776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4</a:t>
                      </a:r>
                      <a:endParaRPr 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0.4839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0.6813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0.5969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0.6813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03116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3400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72004"/>
              </p:ext>
            </p:extLst>
          </p:nvPr>
        </p:nvGraphicFramePr>
        <p:xfrm>
          <a:off x="1320800" y="6250225"/>
          <a:ext cx="15519400" cy="37419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013200">
                  <a:extLst>
                    <a:ext uri="{9D8B030D-6E8A-4147-A177-3AD203B41FA5}">
                      <a16:colId xmlns:a16="http://schemas.microsoft.com/office/drawing/2014/main" val="925990067"/>
                    </a:ext>
                  </a:extLst>
                </a:gridCol>
                <a:gridCol w="3167688">
                  <a:extLst>
                    <a:ext uri="{9D8B030D-6E8A-4147-A177-3AD203B41FA5}">
                      <a16:colId xmlns:a16="http://schemas.microsoft.com/office/drawing/2014/main" val="1871156743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2267381048"/>
                    </a:ext>
                  </a:extLst>
                </a:gridCol>
                <a:gridCol w="2930236">
                  <a:extLst>
                    <a:ext uri="{9D8B030D-6E8A-4147-A177-3AD203B41FA5}">
                      <a16:colId xmlns:a16="http://schemas.microsoft.com/office/drawing/2014/main" val="3485761716"/>
                    </a:ext>
                  </a:extLst>
                </a:gridCol>
                <a:gridCol w="1808788">
                  <a:extLst>
                    <a:ext uri="{9D8B030D-6E8A-4147-A177-3AD203B41FA5}">
                      <a16:colId xmlns:a16="http://schemas.microsoft.com/office/drawing/2014/main" val="2998887479"/>
                    </a:ext>
                  </a:extLst>
                </a:gridCol>
                <a:gridCol w="1808788">
                  <a:extLst>
                    <a:ext uri="{9D8B030D-6E8A-4147-A177-3AD203B41FA5}">
                      <a16:colId xmlns:a16="http://schemas.microsoft.com/office/drawing/2014/main" val="4244754760"/>
                    </a:ext>
                  </a:extLst>
                </a:gridCol>
              </a:tblGrid>
              <a:tr h="505693">
                <a:tc gridSpan="6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시도</a:t>
                      </a: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10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168105"/>
                  </a:ext>
                </a:extLst>
              </a:tr>
              <a:tr h="63763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전체 전처리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RandomForest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LGBM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최종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945728"/>
                  </a:ext>
                </a:extLst>
              </a:tr>
              <a:tr h="637636"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'CD</a:t>
                      </a:r>
                      <a:r>
                        <a:rPr lang="en-US" altLang="ko-K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' , 'K', </a:t>
                      </a: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컬럼 제거 </a:t>
                      </a: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+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ko-KR" alt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최빈값이</a:t>
                      </a: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90% </a:t>
                      </a: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이상인 컬럼 제거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1</a:t>
                      </a:r>
                      <a:endParaRPr 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0.8294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0.806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0.8336</a:t>
                      </a:r>
                      <a:endParaRPr lang="ko-KR" altLang="en-US" sz="24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0.8336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323035"/>
                  </a:ext>
                </a:extLst>
              </a:tr>
              <a:tr h="637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2</a:t>
                      </a:r>
                      <a:endParaRPr 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0.8201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0.8549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0.8141</a:t>
                      </a:r>
                      <a:endParaRPr lang="ko-KR" altLang="en-US" sz="24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0.8549</a:t>
                      </a:r>
                      <a:endParaRPr lang="ko-KR" altLang="en-US" sz="24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081422"/>
                  </a:ext>
                </a:extLst>
              </a:tr>
              <a:tr h="637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3</a:t>
                      </a:r>
                      <a:endParaRPr lang="en-US" sz="24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0.8694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0.8036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0.8567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0.8694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71153"/>
                  </a:ext>
                </a:extLst>
              </a:tr>
              <a:tr h="6376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4</a:t>
                      </a:r>
                      <a:endParaRPr lang="en-US" sz="24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0.5652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0.6691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0.6692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0.6692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409135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77999" y="6455055"/>
            <a:ext cx="52093091" cy="5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276600" y="5414732"/>
            <a:ext cx="13563600" cy="671522"/>
          </a:xfrm>
          <a:prstGeom prst="rect">
            <a:avLst/>
          </a:prstGeom>
          <a:noFill/>
          <a:ln w="4445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76600" y="3394546"/>
            <a:ext cx="13563600" cy="671522"/>
          </a:xfrm>
          <a:prstGeom prst="rect">
            <a:avLst/>
          </a:prstGeom>
          <a:noFill/>
          <a:ln w="4445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334000" y="8677645"/>
            <a:ext cx="11506200" cy="671522"/>
          </a:xfrm>
          <a:prstGeom prst="rect">
            <a:avLst/>
          </a:prstGeom>
          <a:noFill/>
          <a:ln w="4445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 dirty="0">
              <a:solidFill>
                <a:schemeClr val="tx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43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4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3276600" y="1104900"/>
            <a:ext cx="126492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학습 및 탐색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각 </a:t>
            </a:r>
            <a:r>
              <a:rPr lang="en-US" altLang="ko-KR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COMPONENT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별 뛰어난 성능을 나타낸  시도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3400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77999" y="6455055"/>
            <a:ext cx="52093091" cy="5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976"/>
              </p:ext>
            </p:extLst>
          </p:nvPr>
        </p:nvGraphicFramePr>
        <p:xfrm>
          <a:off x="1485752" y="2308225"/>
          <a:ext cx="14878050" cy="592611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193813">
                  <a:extLst>
                    <a:ext uri="{9D8B030D-6E8A-4147-A177-3AD203B41FA5}">
                      <a16:colId xmlns:a16="http://schemas.microsoft.com/office/drawing/2014/main" val="642564171"/>
                    </a:ext>
                  </a:extLst>
                </a:gridCol>
                <a:gridCol w="2696022">
                  <a:extLst>
                    <a:ext uri="{9D8B030D-6E8A-4147-A177-3AD203B41FA5}">
                      <a16:colId xmlns:a16="http://schemas.microsoft.com/office/drawing/2014/main" val="363094353"/>
                    </a:ext>
                  </a:extLst>
                </a:gridCol>
                <a:gridCol w="1714138">
                  <a:extLst>
                    <a:ext uri="{9D8B030D-6E8A-4147-A177-3AD203B41FA5}">
                      <a16:colId xmlns:a16="http://schemas.microsoft.com/office/drawing/2014/main" val="1167286975"/>
                    </a:ext>
                  </a:extLst>
                </a:gridCol>
                <a:gridCol w="2812517">
                  <a:extLst>
                    <a:ext uri="{9D8B030D-6E8A-4147-A177-3AD203B41FA5}">
                      <a16:colId xmlns:a16="http://schemas.microsoft.com/office/drawing/2014/main" val="2289142043"/>
                    </a:ext>
                  </a:extLst>
                </a:gridCol>
                <a:gridCol w="1730780">
                  <a:extLst>
                    <a:ext uri="{9D8B030D-6E8A-4147-A177-3AD203B41FA5}">
                      <a16:colId xmlns:a16="http://schemas.microsoft.com/office/drawing/2014/main" val="3267403316"/>
                    </a:ext>
                  </a:extLst>
                </a:gridCol>
                <a:gridCol w="1730780">
                  <a:extLst>
                    <a:ext uri="{9D8B030D-6E8A-4147-A177-3AD203B41FA5}">
                      <a16:colId xmlns:a16="http://schemas.microsoft.com/office/drawing/2014/main" val="359824388"/>
                    </a:ext>
                  </a:extLst>
                </a:gridCol>
              </a:tblGrid>
              <a:tr h="685743">
                <a:tc gridSpan="6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시도 </a:t>
                      </a:r>
                      <a:r>
                        <a:rPr lang="en-US" altLang="ko-KR" sz="32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22</a:t>
                      </a:r>
                      <a:endParaRPr lang="ko-KR" altLang="en-US" sz="40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880970"/>
                  </a:ext>
                </a:extLst>
              </a:tr>
              <a:tr h="77793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전체 </a:t>
                      </a: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전처리</a:t>
                      </a:r>
                      <a:endParaRPr lang="ko-KR" alt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XGB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RandomForest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LGBM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최종</a:t>
                      </a:r>
                      <a:endParaRPr lang="ko-KR" alt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072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178126"/>
                  </a:ext>
                </a:extLst>
              </a:tr>
              <a:tr h="1115611">
                <a:tc row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'CD</a:t>
                      </a:r>
                      <a:r>
                        <a:rPr lang="en-US" altLang="ko-K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' , 'K', </a:t>
                      </a: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컬럼 제거 </a:t>
                      </a: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+ </a:t>
                      </a:r>
                      <a:r>
                        <a:rPr lang="ko-KR" altLang="en-US" sz="24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최빈값이</a:t>
                      </a: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90% </a:t>
                      </a: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이상인 컬럼 제거 </a:t>
                      </a: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+ </a:t>
                      </a:r>
                      <a:r>
                        <a:rPr lang="ko-KR" altLang="en-US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상관계수 낮은 컬럼 제거</a:t>
                      </a:r>
                      <a:endParaRPr lang="ko-KR" alt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1</a:t>
                      </a:r>
                      <a:endParaRPr 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0.8285</a:t>
                      </a:r>
                      <a:endParaRPr lang="ko-KR" altLang="en-US" sz="32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0.8506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0.8524</a:t>
                      </a:r>
                      <a:endParaRPr lang="ko-KR" altLang="en-US" sz="32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0.8524</a:t>
                      </a:r>
                      <a:endParaRPr lang="ko-KR" altLang="en-US" sz="32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254079"/>
                  </a:ext>
                </a:extLst>
              </a:tr>
              <a:tr h="11156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2</a:t>
                      </a:r>
                      <a:endParaRPr 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0.8323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0.8587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0.7945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0.8587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93740"/>
                  </a:ext>
                </a:extLst>
              </a:tr>
              <a:tr h="11156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3</a:t>
                      </a:r>
                      <a:endParaRPr lang="en-US" sz="32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0.8639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0.798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0.8594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0.8639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5706905"/>
                  </a:ext>
                </a:extLst>
              </a:tr>
              <a:tr h="11156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4</a:t>
                      </a:r>
                      <a:endParaRPr lang="en-US" sz="32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0.5856</a:t>
                      </a:r>
                      <a:endParaRPr lang="ko-KR" altLang="en-US" sz="320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0.6132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0.6692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0.6692</a:t>
                      </a:r>
                      <a:endParaRPr lang="ko-KR" altLang="en-US" sz="32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29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123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직선 연결선 63"/>
          <p:cNvCxnSpPr/>
          <p:nvPr/>
        </p:nvCxnSpPr>
        <p:spPr>
          <a:xfrm flipH="1">
            <a:off x="10668000" y="2562379"/>
            <a:ext cx="588158" cy="657071"/>
          </a:xfrm>
          <a:prstGeom prst="line">
            <a:avLst/>
          </a:prstGeom>
          <a:ln w="34925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6"/>
          <p:cNvSpPr txBox="1"/>
          <p:nvPr/>
        </p:nvSpPr>
        <p:spPr>
          <a:xfrm>
            <a:off x="7092478" y="857209"/>
            <a:ext cx="5383324" cy="168423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프로젝트 주제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|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선정 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배경</a:t>
            </a:r>
            <a:endParaRPr lang="en-US" altLang="ko-KR" sz="4400" b="1" spc="-300" dirty="0" smtClean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91562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1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 flipH="1" flipV="1">
            <a:off x="11256158" y="2552700"/>
            <a:ext cx="2098514" cy="3991"/>
          </a:xfrm>
          <a:prstGeom prst="line">
            <a:avLst/>
          </a:prstGeom>
          <a:ln w="34925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대각선 방향의 모서리가 잘린 사각형 7"/>
          <p:cNvSpPr/>
          <p:nvPr/>
        </p:nvSpPr>
        <p:spPr>
          <a:xfrm>
            <a:off x="12860257" y="2002907"/>
            <a:ext cx="4751275" cy="2683391"/>
          </a:xfrm>
          <a:prstGeom prst="snip2DiagRect">
            <a:avLst/>
          </a:prstGeom>
          <a:solidFill>
            <a:srgbClr val="F0720A"/>
          </a:solidFill>
          <a:ln>
            <a:solidFill>
              <a:schemeClr val="bg1"/>
            </a:solidFill>
          </a:ln>
          <a:effectLst>
            <a:outerShdw blurRad="2413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/>
          <p:cNvCxnSpPr>
            <a:stCxn id="62" idx="3"/>
          </p:cNvCxnSpPr>
          <p:nvPr/>
        </p:nvCxnSpPr>
        <p:spPr>
          <a:xfrm flipH="1" flipV="1">
            <a:off x="14116375" y="5974107"/>
            <a:ext cx="842156" cy="945025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flipH="1" flipV="1">
            <a:off x="12017861" y="5970440"/>
            <a:ext cx="2098514" cy="3992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대각선 방향의 모서리가 잘린 사각형 61"/>
          <p:cNvSpPr/>
          <p:nvPr/>
        </p:nvSpPr>
        <p:spPr>
          <a:xfrm>
            <a:off x="12681099" y="6919132"/>
            <a:ext cx="4554864" cy="2590800"/>
          </a:xfrm>
          <a:prstGeom prst="snip2Diag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  <a:effectLst>
            <a:outerShdw blurRad="2413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연결선 66"/>
          <p:cNvCxnSpPr/>
          <p:nvPr/>
        </p:nvCxnSpPr>
        <p:spPr>
          <a:xfrm flipH="1" flipV="1">
            <a:off x="3868035" y="3817225"/>
            <a:ext cx="461274" cy="1204902"/>
          </a:xfrm>
          <a:prstGeom prst="line">
            <a:avLst/>
          </a:prstGeom>
          <a:ln w="34925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 flipV="1">
            <a:off x="4329309" y="5032281"/>
            <a:ext cx="2276139" cy="35019"/>
          </a:xfrm>
          <a:prstGeom prst="line">
            <a:avLst/>
          </a:prstGeom>
          <a:ln w="34925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대각선 방향의 모서리가 잘린 사각형 68"/>
          <p:cNvSpPr/>
          <p:nvPr/>
        </p:nvSpPr>
        <p:spPr>
          <a:xfrm flipV="1">
            <a:off x="1510002" y="1790697"/>
            <a:ext cx="4527342" cy="2895602"/>
          </a:xfrm>
          <a:prstGeom prst="snip2DiagRect">
            <a:avLst/>
          </a:prstGeom>
          <a:solidFill>
            <a:srgbClr val="F0720A"/>
          </a:solidFill>
          <a:ln>
            <a:solidFill>
              <a:schemeClr val="bg1"/>
            </a:solidFill>
          </a:ln>
          <a:effectLst>
            <a:outerShdw blurRad="2413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/>
          <p:cNvCxnSpPr/>
          <p:nvPr/>
        </p:nvCxnSpPr>
        <p:spPr>
          <a:xfrm flipV="1">
            <a:off x="3809823" y="5791407"/>
            <a:ext cx="509240" cy="898683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4305299" y="5795146"/>
            <a:ext cx="3035613" cy="0"/>
          </a:xfrm>
          <a:prstGeom prst="line">
            <a:avLst/>
          </a:prstGeom>
          <a:ln w="34925">
            <a:solidFill>
              <a:schemeClr val="tx2">
                <a:lumMod val="75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대각선 방향의 모서리가 잘린 사각형 71"/>
          <p:cNvSpPr/>
          <p:nvPr/>
        </p:nvSpPr>
        <p:spPr>
          <a:xfrm flipH="1">
            <a:off x="1295400" y="6534010"/>
            <a:ext cx="4802996" cy="2731562"/>
          </a:xfrm>
          <a:prstGeom prst="snip2Diag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  <a:effectLst>
            <a:outerShdw blurRad="2413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38" y="3222855"/>
            <a:ext cx="5534362" cy="40542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3" name="TextBox 72"/>
          <p:cNvSpPr txBox="1"/>
          <p:nvPr/>
        </p:nvSpPr>
        <p:spPr>
          <a:xfrm>
            <a:off x="3388776" y="1790700"/>
            <a:ext cx="916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n w="19050">
                  <a:solidFill>
                    <a:schemeClr val="bg1"/>
                  </a:solidFill>
                </a:ln>
                <a:solidFill>
                  <a:srgbClr val="FFFFFF">
                    <a:alpha val="42000"/>
                  </a:srgbClr>
                </a:solidFill>
                <a:latin typeface="프리젠테이션 9 Black" pitchFamily="2" charset="-127"/>
                <a:ea typeface="프리젠테이션 9 Black" pitchFamily="2" charset="-127"/>
              </a:rPr>
              <a:t>01</a:t>
            </a:r>
            <a:endParaRPr lang="ko-KR" altLang="en-US" sz="3200" dirty="0">
              <a:ln w="19050">
                <a:solidFill>
                  <a:schemeClr val="bg1"/>
                </a:solidFill>
              </a:ln>
              <a:solidFill>
                <a:srgbClr val="FFFFFF">
                  <a:alpha val="42000"/>
                </a:srgbClr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806826" y="2476500"/>
            <a:ext cx="414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사용자 환경 맞춤 오일 변경 시기 결정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782800" y="2119890"/>
            <a:ext cx="916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n w="19050">
                  <a:solidFill>
                    <a:schemeClr val="bg1"/>
                  </a:solidFill>
                </a:ln>
                <a:solidFill>
                  <a:srgbClr val="FFFFFF">
                    <a:alpha val="42000"/>
                  </a:srgbClr>
                </a:solidFill>
                <a:latin typeface="프리젠테이션 9 Black" pitchFamily="2" charset="-127"/>
                <a:ea typeface="프리젠테이션 9 Black" pitchFamily="2" charset="-127"/>
              </a:rPr>
              <a:t>02</a:t>
            </a:r>
            <a:endParaRPr lang="ko-KR" altLang="en-US" sz="3200" dirty="0">
              <a:ln w="19050">
                <a:solidFill>
                  <a:schemeClr val="bg1"/>
                </a:solidFill>
              </a:ln>
              <a:solidFill>
                <a:srgbClr val="FFFFFF">
                  <a:alpha val="42000"/>
                </a:srgbClr>
              </a:solidFill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1885747" y="3009900"/>
            <a:ext cx="3797887" cy="447065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건설 </a:t>
            </a:r>
            <a:r>
              <a:rPr lang="ko-KR" altLang="en-US" sz="1600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현장의 작업환경 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열악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1885747" y="3520263"/>
            <a:ext cx="3797887" cy="447065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환경에 따른 오일 상태 상이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1885747" y="4030626"/>
            <a:ext cx="3797887" cy="447065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오일 상태 점검을 통해 적절한 시기에 오일 변경 가능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3629167" y="2867680"/>
            <a:ext cx="4149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DOWN-TIME </a:t>
            </a:r>
            <a:r>
              <a:rPr lang="ko-KR" altLang="en-US" sz="2800" b="1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손실 예방 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13423313" y="3424072"/>
            <a:ext cx="3797887" cy="447065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작업 중지로 인한 일정 연기 </a:t>
            </a:r>
            <a:r>
              <a:rPr lang="en-US" altLang="ko-KR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+ </a:t>
            </a:r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수리비용 발생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3423313" y="3934435"/>
            <a:ext cx="3797887" cy="447065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지속적 오일 상태 점검 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223761" y="6825430"/>
            <a:ext cx="916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n w="19050">
                  <a:solidFill>
                    <a:schemeClr val="bg1"/>
                  </a:solidFill>
                </a:ln>
                <a:solidFill>
                  <a:srgbClr val="FFFFFF">
                    <a:alpha val="42000"/>
                  </a:srgbClr>
                </a:solidFill>
                <a:latin typeface="프리젠테이션 9 Black" pitchFamily="2" charset="-127"/>
                <a:ea typeface="프리젠테이션 9 Black" pitchFamily="2" charset="-127"/>
              </a:rPr>
              <a:t>03</a:t>
            </a:r>
            <a:endParaRPr lang="ko-KR" altLang="en-US" sz="3200" dirty="0">
              <a:ln w="19050">
                <a:solidFill>
                  <a:schemeClr val="bg1"/>
                </a:solidFill>
              </a:ln>
              <a:solidFill>
                <a:srgbClr val="FFFFFF">
                  <a:alpha val="42000"/>
                </a:srgb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342265" y="7569751"/>
            <a:ext cx="4149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오일 변경 비용 절약 가능</a:t>
            </a:r>
            <a:endParaRPr lang="ko-KR" altLang="en-US" sz="2400" b="1" dirty="0">
              <a:solidFill>
                <a:srgbClr val="F0720A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91" name="모서리가 둥근 직사각형 90"/>
          <p:cNvSpPr/>
          <p:nvPr/>
        </p:nvSpPr>
        <p:spPr>
          <a:xfrm>
            <a:off x="1752600" y="8125435"/>
            <a:ext cx="3797887" cy="938417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교체 여부를 보다 확실히 판단하여 오일 </a:t>
            </a:r>
            <a:r>
              <a:rPr lang="ko-KR" altLang="en-US" sz="1600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교체</a:t>
            </a:r>
            <a:r>
              <a:rPr lang="ko-KR" altLang="en-US" sz="1600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로 </a:t>
            </a:r>
            <a:endParaRPr lang="en-US" altLang="ko-KR" sz="1600" dirty="0" smtClean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인한 </a:t>
            </a:r>
            <a:r>
              <a:rPr lang="ko-KR" altLang="en-US" sz="1600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비용 절감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4486920" y="7265510"/>
            <a:ext cx="916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n w="19050">
                  <a:solidFill>
                    <a:schemeClr val="bg1"/>
                  </a:solidFill>
                </a:ln>
                <a:solidFill>
                  <a:srgbClr val="FFFFFF">
                    <a:alpha val="42000"/>
                  </a:srgbClr>
                </a:solidFill>
                <a:latin typeface="프리젠테이션 9 Black" pitchFamily="2" charset="-127"/>
                <a:ea typeface="프리젠테이션 9 Black" pitchFamily="2" charset="-127"/>
              </a:rPr>
              <a:t>04</a:t>
            </a:r>
            <a:endParaRPr lang="ko-KR" altLang="en-US" sz="3200" dirty="0">
              <a:ln w="19050">
                <a:solidFill>
                  <a:schemeClr val="bg1"/>
                </a:solidFill>
              </a:ln>
              <a:solidFill>
                <a:srgbClr val="FFFFFF">
                  <a:alpha val="42000"/>
                </a:srgbClr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3389934" y="7977932"/>
            <a:ext cx="3234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폐오일로</a:t>
            </a:r>
            <a:r>
              <a:rPr lang="ko-KR" altLang="en-US" sz="2400" b="1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 인한 환경 오염 예방</a:t>
            </a:r>
            <a:endParaRPr lang="ko-KR" altLang="en-US" sz="2400" b="1" dirty="0">
              <a:solidFill>
                <a:srgbClr val="F0720A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13095767" y="8517566"/>
            <a:ext cx="3797887" cy="447065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변경 주기 </a:t>
            </a:r>
            <a:r>
              <a:rPr lang="ko-KR" altLang="en-US" sz="160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장기화로 </a:t>
            </a:r>
            <a:r>
              <a:rPr lang="ko-KR" altLang="en-US" sz="1600" dirty="0" err="1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폐오일량</a:t>
            </a:r>
            <a:r>
              <a:rPr lang="ko-KR" altLang="en-US" sz="1600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 감소</a:t>
            </a:r>
            <a:r>
              <a:rPr lang="en-US" altLang="ko-KR" sz="1600" dirty="0" smtClean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 </a:t>
            </a:r>
            <a:endParaRPr lang="en-US" altLang="ko-KR" sz="16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6555596" y="7455496"/>
            <a:ext cx="5613071" cy="1098900"/>
          </a:xfrm>
          <a:prstGeom prst="rect">
            <a:avLst/>
          </a:prstGeom>
          <a:solidFill>
            <a:srgbClr val="F0720A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프로젝트 주제</a:t>
            </a:r>
            <a:r>
              <a:rPr lang="en-US" altLang="ko-KR" sz="2800" b="1" dirty="0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en-US" altLang="ko-KR" sz="2400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: </a:t>
            </a:r>
            <a:r>
              <a:rPr lang="ko-KR" altLang="en-US" sz="2400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건설기계 오일 상태 모니터링</a:t>
            </a:r>
            <a:endParaRPr lang="ko-KR" altLang="en-US" sz="2400" dirty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18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4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6248400" y="1164672"/>
            <a:ext cx="9372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학습 및 탐색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추가 전처리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3400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77999" y="6455055"/>
            <a:ext cx="52093091" cy="5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99172"/>
              </p:ext>
            </p:extLst>
          </p:nvPr>
        </p:nvGraphicFramePr>
        <p:xfrm>
          <a:off x="1219200" y="2171700"/>
          <a:ext cx="15544800" cy="767445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351848">
                  <a:extLst>
                    <a:ext uri="{9D8B030D-6E8A-4147-A177-3AD203B41FA5}">
                      <a16:colId xmlns:a16="http://schemas.microsoft.com/office/drawing/2014/main" val="2407349863"/>
                    </a:ext>
                  </a:extLst>
                </a:gridCol>
                <a:gridCol w="7335203">
                  <a:extLst>
                    <a:ext uri="{9D8B030D-6E8A-4147-A177-3AD203B41FA5}">
                      <a16:colId xmlns:a16="http://schemas.microsoft.com/office/drawing/2014/main" val="788324591"/>
                    </a:ext>
                  </a:extLst>
                </a:gridCol>
                <a:gridCol w="1651636">
                  <a:extLst>
                    <a:ext uri="{9D8B030D-6E8A-4147-A177-3AD203B41FA5}">
                      <a16:colId xmlns:a16="http://schemas.microsoft.com/office/drawing/2014/main" val="3769815612"/>
                    </a:ext>
                  </a:extLst>
                </a:gridCol>
                <a:gridCol w="3206113">
                  <a:extLst>
                    <a:ext uri="{9D8B030D-6E8A-4147-A177-3AD203B41FA5}">
                      <a16:colId xmlns:a16="http://schemas.microsoft.com/office/drawing/2014/main" val="55582777"/>
                    </a:ext>
                  </a:extLst>
                </a:gridCol>
              </a:tblGrid>
              <a:tr h="6016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전처리 종류</a:t>
                      </a:r>
                      <a:endParaRPr lang="ko-KR" altLang="en-US" sz="5400" b="1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전처리 </a:t>
                      </a:r>
                      <a:r>
                        <a:rPr lang="ko-KR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근거</a:t>
                      </a:r>
                      <a:endParaRPr lang="ko-KR" altLang="en-US" sz="5400" b="1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변화</a:t>
                      </a:r>
                      <a:endParaRPr lang="ko-KR" altLang="en-US" sz="5400" b="1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결론</a:t>
                      </a:r>
                      <a:endParaRPr lang="ko-KR" altLang="en-US" sz="5400" b="1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288850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V100 </a:t>
                      </a:r>
                      <a:r>
                        <a:rPr lang="ko-KR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제거 </a:t>
                      </a:r>
                      <a:r>
                        <a:rPr lang="en-US" altLang="ko-KR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(</a:t>
                      </a: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component1)</a:t>
                      </a:r>
                      <a:endParaRPr lang="en-US" sz="4400" b="1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결측치가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존재하는 열 </a:t>
                      </a:r>
                      <a:r>
                        <a:rPr lang="en-US" altLang="ko-K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&gt; </a:t>
                      </a:r>
                      <a:r>
                        <a:rPr lang="ko-KR" altLang="en-US" sz="1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유의미</a:t>
                      </a:r>
                      <a:r>
                        <a:rPr lang="ko-KR" alt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판단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크게 저하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V100 </a:t>
                      </a:r>
                      <a:r>
                        <a:rPr lang="ko-KR" altLang="en-US" sz="18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변수는 중요함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74735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CD', 'K' </a:t>
                      </a:r>
                      <a:r>
                        <a:rPr lang="ko-KR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제거</a:t>
                      </a:r>
                      <a:endParaRPr lang="ko-KR" altLang="en-US" sz="4400" b="1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모든 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에서 공통적으로 </a:t>
                      </a:r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결측치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발생하는 열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크게 개선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CD', 'K'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제거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50305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최빈값이</a:t>
                      </a: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90% </a:t>
                      </a: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이상인 컬럼 제거</a:t>
                      </a:r>
                      <a:endParaRPr lang="ko-KR" altLang="en-US" sz="4400" b="1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결측치가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90%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이상이면 사실상 하나의 값만 있다고 봐도 무방하다고 판단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크게 개선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최빈값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90%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이상인 변수 제거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01931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최빈값이</a:t>
                      </a: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95% </a:t>
                      </a: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이상인 컬럼 제거</a:t>
                      </a:r>
                      <a:endParaRPr lang="ko-KR" altLang="en-US" sz="4400" b="1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결측치가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95%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이상이면 사실상 하나의 값만 있다고 봐도 무방하다고 판단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개선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보류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1250291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상관계수 낮은 컬럼 제거</a:t>
                      </a:r>
                      <a:endParaRPr lang="ko-KR" altLang="en-US" sz="4400" b="1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상관계수가 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0.015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보다 낮은 컬럼 제거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개선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보류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5104483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파생변수</a:t>
                      </a: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4</a:t>
                      </a:r>
                      <a:r>
                        <a:rPr lang="ko-KR" alt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분위수</a:t>
                      </a: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&gt; </a:t>
                      </a:r>
                      <a:r>
                        <a:rPr lang="en-US" altLang="ko-KR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10</a:t>
                      </a:r>
                      <a:r>
                        <a:rPr lang="ko-KR" altLang="en-US" sz="18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분위수</a:t>
                      </a:r>
                      <a:endParaRPr lang="ko-KR" altLang="en-US" sz="4400" b="1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4</a:t>
                      </a:r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분위수보다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10</a:t>
                      </a:r>
                      <a:r>
                        <a:rPr lang="ko-KR" altLang="en-U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분위수가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더 나을 거 같았음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변화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</a:t>
                      </a:r>
                      <a:endParaRPr 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사용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</a:t>
                      </a:r>
                      <a:endParaRPr 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5739110"/>
                  </a:ext>
                </a:extLst>
              </a:tr>
              <a:tr h="3391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파생변수 </a:t>
                      </a:r>
                      <a:r>
                        <a:rPr lang="en-US" altLang="ko-KR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quartile </a:t>
                      </a:r>
                      <a:r>
                        <a:rPr lang="ko-KR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제거</a:t>
                      </a:r>
                      <a:endParaRPr lang="ko-KR" altLang="en-US" sz="4400" b="1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feature_importance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에 의거 유효하지 않다고 판단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변화 </a:t>
                      </a: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</a:t>
                      </a:r>
                      <a:endParaRPr 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사용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</a:t>
                      </a:r>
                      <a:endParaRPr 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9959603"/>
                  </a:ext>
                </a:extLst>
              </a:tr>
              <a:tr h="33917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YEAR </a:t>
                      </a:r>
                      <a:r>
                        <a:rPr lang="ko-KR" altLang="en-US" sz="18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변수 </a:t>
                      </a:r>
                      <a:r>
                        <a:rPr lang="ko-KR" alt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추가</a:t>
                      </a:r>
                      <a:endParaRPr lang="ko-KR" altLang="en-US" sz="4400" b="1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혹시 의미있는 변수는 아니었을까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? 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하는 의구심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저하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사용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</a:t>
                      </a:r>
                      <a:endParaRPr 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5847698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SAMPLE_TRANSFER_DAY</a:t>
                      </a:r>
                      <a:r>
                        <a:rPr lang="en-US" sz="1800" b="1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변수 추가</a:t>
                      </a:r>
                      <a:endParaRPr lang="ko-KR" altLang="en-US" sz="4400" b="1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혹시 의미있는 변수는 아니었을까</a:t>
                      </a:r>
                      <a:r>
                        <a:rPr lang="en-US" altLang="ko-KR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? 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하는 의구심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저하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사용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</a:t>
                      </a:r>
                      <a:endParaRPr 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4809972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V40 </a:t>
                      </a:r>
                      <a:r>
                        <a:rPr lang="ko-KR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중 낮은 이상치 제거</a:t>
                      </a:r>
                      <a:endParaRPr lang="ko-KR" altLang="en-US" sz="4400" b="1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V40 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이상치 처리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크게 저하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사용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</a:t>
                      </a:r>
                      <a:endParaRPr 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939206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V40 </a:t>
                      </a:r>
                      <a:r>
                        <a:rPr lang="ko-KR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중 낮은 이상치 *</a:t>
                      </a:r>
                      <a:r>
                        <a:rPr lang="en-US" altLang="ko-KR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10</a:t>
                      </a:r>
                      <a:endParaRPr lang="ko-KR" altLang="en-US" sz="4400" b="1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V40 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이상치 처리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개선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낮은 이상치 </a:t>
                      </a:r>
                      <a:r>
                        <a:rPr lang="en-US" altLang="ko-K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: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입력 오류 가능성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366008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V40 </a:t>
                      </a:r>
                      <a:r>
                        <a:rPr lang="ko-KR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중 </a:t>
                      </a:r>
                      <a:r>
                        <a:rPr lang="en-US" altLang="ko-KR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77 </a:t>
                      </a:r>
                      <a:r>
                        <a:rPr lang="ko-KR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초과 이상치 제거</a:t>
                      </a:r>
                      <a:endParaRPr lang="ko-KR" altLang="en-US" sz="4400" b="1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V40 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이상치 처리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크게 저하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사용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</a:t>
                      </a:r>
                      <a:endParaRPr 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0690022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V40 </a:t>
                      </a:r>
                      <a:r>
                        <a:rPr lang="ko-KR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중 </a:t>
                      </a:r>
                      <a:r>
                        <a:rPr lang="en-US" altLang="ko-KR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100 </a:t>
                      </a:r>
                      <a:r>
                        <a:rPr lang="ko-KR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초과 이상치 제거</a:t>
                      </a:r>
                      <a:endParaRPr lang="ko-KR" altLang="en-US" sz="4400" b="1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V40 </a:t>
                      </a: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이상치 처리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크게 저하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사용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</a:t>
                      </a:r>
                      <a:endParaRPr 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139910"/>
                  </a:ext>
                </a:extLst>
              </a:tr>
              <a:tr h="51528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V40 </a:t>
                      </a: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중 </a:t>
                      </a:r>
                      <a:r>
                        <a:rPr lang="en-US" altLang="ko-KR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150 </a:t>
                      </a:r>
                      <a:r>
                        <a:rPr lang="ko-KR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초과 이상치 제거</a:t>
                      </a:r>
                      <a:endParaRPr lang="ko-KR" altLang="en-US" sz="4400" b="1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V40 </a:t>
                      </a: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이상치 처리</a:t>
                      </a:r>
                      <a:endParaRPr lang="ko-KR" alt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 크게 저하</a:t>
                      </a:r>
                      <a:endParaRPr lang="ko-KR" altLang="en-US" sz="4400" b="1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사용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</a:t>
                      </a:r>
                      <a:endParaRPr lang="en-US" sz="44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51245" marR="51245" marT="51245" marB="51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29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60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4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6324600" y="1586811"/>
            <a:ext cx="9372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학습 및 탐색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V100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변수</a:t>
            </a:r>
            <a:endParaRPr lang="en-US" altLang="ko-KR" sz="4400" b="1" i="0" u="none" strike="noStrike" spc="-300" dirty="0" smtClean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lnSpc>
                <a:spcPct val="82170"/>
              </a:lnSpc>
            </a:pP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(COMPONENT 1 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에만 존재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3400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77999" y="6455055"/>
            <a:ext cx="52093091" cy="5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12978"/>
              </p:ext>
            </p:extLst>
          </p:nvPr>
        </p:nvGraphicFramePr>
        <p:xfrm>
          <a:off x="1034414" y="3238500"/>
          <a:ext cx="16777971" cy="4320937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2251099">
                  <a:extLst>
                    <a:ext uri="{9D8B030D-6E8A-4147-A177-3AD203B41FA5}">
                      <a16:colId xmlns:a16="http://schemas.microsoft.com/office/drawing/2014/main" val="2100365463"/>
                    </a:ext>
                  </a:extLst>
                </a:gridCol>
                <a:gridCol w="3579085">
                  <a:extLst>
                    <a:ext uri="{9D8B030D-6E8A-4147-A177-3AD203B41FA5}">
                      <a16:colId xmlns:a16="http://schemas.microsoft.com/office/drawing/2014/main" val="364922377"/>
                    </a:ext>
                  </a:extLst>
                </a:gridCol>
                <a:gridCol w="3206601">
                  <a:extLst>
                    <a:ext uri="{9D8B030D-6E8A-4147-A177-3AD203B41FA5}">
                      <a16:colId xmlns:a16="http://schemas.microsoft.com/office/drawing/2014/main" val="361932141"/>
                    </a:ext>
                  </a:extLst>
                </a:gridCol>
                <a:gridCol w="1587105">
                  <a:extLst>
                    <a:ext uri="{9D8B030D-6E8A-4147-A177-3AD203B41FA5}">
                      <a16:colId xmlns:a16="http://schemas.microsoft.com/office/drawing/2014/main" val="1578955477"/>
                    </a:ext>
                  </a:extLst>
                </a:gridCol>
                <a:gridCol w="2785532">
                  <a:extLst>
                    <a:ext uri="{9D8B030D-6E8A-4147-A177-3AD203B41FA5}">
                      <a16:colId xmlns:a16="http://schemas.microsoft.com/office/drawing/2014/main" val="2992102142"/>
                    </a:ext>
                  </a:extLst>
                </a:gridCol>
                <a:gridCol w="1781444">
                  <a:extLst>
                    <a:ext uri="{9D8B030D-6E8A-4147-A177-3AD203B41FA5}">
                      <a16:colId xmlns:a16="http://schemas.microsoft.com/office/drawing/2014/main" val="3004883783"/>
                    </a:ext>
                  </a:extLst>
                </a:gridCol>
                <a:gridCol w="1587105">
                  <a:extLst>
                    <a:ext uri="{9D8B030D-6E8A-4147-A177-3AD203B41FA5}">
                      <a16:colId xmlns:a16="http://schemas.microsoft.com/office/drawing/2014/main" val="3491622434"/>
                    </a:ext>
                  </a:extLst>
                </a:gridCol>
              </a:tblGrid>
              <a:tr h="436291">
                <a:tc gridSpan="7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8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시도 </a:t>
                      </a:r>
                      <a:r>
                        <a:rPr lang="en-US" altLang="ko-KR" sz="36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2 </a:t>
                      </a:r>
                      <a:r>
                        <a:rPr lang="en-US" sz="36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vs </a:t>
                      </a:r>
                      <a:r>
                        <a:rPr lang="en-US" sz="3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23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6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11384"/>
                  </a:ext>
                </a:extLst>
              </a:tr>
              <a:tr h="8930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전체 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전처리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부분 </a:t>
                      </a:r>
                      <a:r>
                        <a:rPr lang="ko-KR" alt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전처리</a:t>
                      </a:r>
                      <a:endParaRPr lang="ko-KR" altLang="en-US" sz="32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XGB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RandomForest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LGBM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최종</a:t>
                      </a:r>
                      <a:endParaRPr lang="ko-KR" alt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72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017269"/>
                  </a:ext>
                </a:extLst>
              </a:tr>
              <a:tr h="883851">
                <a:tc row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'CD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', 'K' </a:t>
                      </a:r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컬럼 </a:t>
                      </a:r>
                      <a:r>
                        <a:rPr lang="ko-KR" alt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제거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1" i="0" u="none" strike="noStrike" dirty="0" smtClean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V100 </a:t>
                      </a: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컬럼 제거</a:t>
                      </a:r>
                      <a:endParaRPr lang="ko-KR" altLang="en-US" sz="2800" b="1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1</a:t>
                      </a:r>
                      <a:endParaRPr 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0.8074</a:t>
                      </a:r>
                      <a:endParaRPr lang="ko-KR" alt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0.8267</a:t>
                      </a:r>
                      <a:endParaRPr lang="ko-KR" alt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0.7921</a:t>
                      </a:r>
                      <a:endParaRPr lang="ko-KR" alt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0.8267</a:t>
                      </a:r>
                      <a:endParaRPr lang="ko-KR" alt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3584620"/>
                  </a:ext>
                </a:extLst>
              </a:tr>
              <a:tr h="8930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</a:t>
                      </a:r>
                      <a:endParaRPr 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1</a:t>
                      </a:r>
                      <a:endParaRPr 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0.8622</a:t>
                      </a:r>
                      <a:endParaRPr lang="ko-KR" alt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0.8506</a:t>
                      </a:r>
                      <a:endParaRPr lang="ko-KR" alt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0.8452</a:t>
                      </a:r>
                      <a:endParaRPr lang="ko-KR" alt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0.8622</a:t>
                      </a:r>
                      <a:endParaRPr lang="ko-KR" alt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32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43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대각선 줄무늬 74"/>
          <p:cNvSpPr/>
          <p:nvPr/>
        </p:nvSpPr>
        <p:spPr>
          <a:xfrm rot="2711069">
            <a:off x="5459822" y="5150407"/>
            <a:ext cx="6559264" cy="6654879"/>
          </a:xfrm>
          <a:prstGeom prst="diagStripe">
            <a:avLst/>
          </a:prstGeom>
          <a:gradFill flip="none" rotWithShape="1">
            <a:gsLst>
              <a:gs pos="0">
                <a:srgbClr val="FFFFFF">
                  <a:alpha val="74000"/>
                </a:srgbClr>
              </a:gs>
              <a:gs pos="100000">
                <a:srgbClr val="F79443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7006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4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6588126" y="1485900"/>
            <a:ext cx="9372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학습 및 탐색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V40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변수</a:t>
            </a:r>
            <a:endParaRPr lang="en-US" altLang="ko-KR" sz="4400" b="1" i="0" u="none" strike="noStrike" spc="-300" dirty="0" smtClean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lnSpc>
                <a:spcPct val="82170"/>
              </a:lnSpc>
            </a:pP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                (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이상치 제거 판단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)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3400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77999" y="6455055"/>
            <a:ext cx="52093091" cy="5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Picture 3" descr="https://lh7-us.googleusercontent.com/slidesz/AGV_vUeji27SamO9faBSm4Kq_i48AdUN0qb2wCd5x5lCxoQMBzVBvGG-ConprwI6TmqLhIUU6aHDd1e0wCzlEvtIfoOgbPLiv2MpsmvHSOL3ixmjup2ma7jF92D0mqHHF9YVf19wLys12bzXzNDtmrgF5Myz4Lqu6kPj=s2048?key=3zYkSij17F-x3EsnJspksQ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298576"/>
            <a:ext cx="2009775" cy="8458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s://lh7-us.googleusercontent.com/slidesz/AGV_vUe8KbIf3jm5zEXwU-nkKwXLKWPZ9Oz2cJn_fMwdbMyO_B19fiqE2TBEGxc-3vAgUHW-RLcH_zPSltt1ZXf65sE1TuptshpbuC5fpX_hHpcEk5ac6O_1F8X3SRAx_xYfZRzJ-umrXN9BLUJ13yhmpfC0bUkMfJ0W=s2048?key=3zYkSij17F-x3EsnJspks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700" y="1257300"/>
            <a:ext cx="2019300" cy="84867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364045" y="1659090"/>
            <a:ext cx="1058481" cy="980553"/>
          </a:xfrm>
          <a:prstGeom prst="rect">
            <a:avLst/>
          </a:prstGeom>
          <a:noFill/>
          <a:ln w="63500">
            <a:solidFill>
              <a:srgbClr val="F0720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5113000" y="5128353"/>
            <a:ext cx="1058481" cy="4615723"/>
          </a:xfrm>
          <a:prstGeom prst="rect">
            <a:avLst/>
          </a:prstGeom>
          <a:noFill/>
          <a:ln w="63500">
            <a:solidFill>
              <a:srgbClr val="F0720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2419351" y="2173266"/>
            <a:ext cx="1425575" cy="0"/>
          </a:xfrm>
          <a:prstGeom prst="line">
            <a:avLst/>
          </a:prstGeom>
          <a:ln w="25400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864083" y="2173266"/>
            <a:ext cx="14126" cy="1170259"/>
          </a:xfrm>
          <a:prstGeom prst="line">
            <a:avLst/>
          </a:prstGeom>
          <a:ln w="25400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3878209" y="3314700"/>
            <a:ext cx="346349" cy="0"/>
          </a:xfrm>
          <a:prstGeom prst="line">
            <a:avLst/>
          </a:prstGeom>
          <a:ln w="25400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99158" y="2955659"/>
            <a:ext cx="3447480" cy="775733"/>
          </a:xfrm>
          <a:prstGeom prst="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 w="28575" cmpd="sng">
            <a:solidFill>
              <a:srgbClr val="F072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V40 </a:t>
            </a:r>
            <a:r>
              <a:rPr lang="ko-KR" altLang="en-US" sz="24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오름차순 정렬</a:t>
            </a:r>
            <a:endParaRPr lang="ko-KR" altLang="en-US" sz="2400" b="1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 flipH="1">
            <a:off x="13653739" y="3343525"/>
            <a:ext cx="782987" cy="0"/>
          </a:xfrm>
          <a:prstGeom prst="line">
            <a:avLst/>
          </a:prstGeom>
          <a:ln w="25400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14436726" y="5905500"/>
            <a:ext cx="676275" cy="0"/>
          </a:xfrm>
          <a:prstGeom prst="line">
            <a:avLst/>
          </a:prstGeom>
          <a:ln w="25400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4436726" y="3343525"/>
            <a:ext cx="0" cy="2561975"/>
          </a:xfrm>
          <a:prstGeom prst="line">
            <a:avLst/>
          </a:prstGeom>
          <a:ln w="25400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10206258" y="2955659"/>
            <a:ext cx="3447480" cy="775733"/>
          </a:xfrm>
          <a:prstGeom prst="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 w="28575" cmpd="sng">
            <a:solidFill>
              <a:srgbClr val="F072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V40 </a:t>
            </a:r>
            <a:r>
              <a:rPr lang="ko-KR" altLang="en-US" sz="24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내림차순 정렬</a:t>
            </a:r>
            <a:endParaRPr lang="ko-KR" altLang="en-US" sz="2400" b="1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 rot="5400000">
            <a:off x="5793528" y="3873241"/>
            <a:ext cx="258739" cy="355509"/>
            <a:chOff x="4371840" y="2331256"/>
            <a:chExt cx="252000" cy="346249"/>
          </a:xfrm>
        </p:grpSpPr>
        <p:sp>
          <p:nvSpPr>
            <p:cNvPr id="43" name="타원 42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405044" y="2331256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 rot="5400000">
            <a:off x="11813328" y="3873241"/>
            <a:ext cx="258739" cy="355509"/>
            <a:chOff x="4371840" y="2331256"/>
            <a:chExt cx="252000" cy="346249"/>
          </a:xfrm>
        </p:grpSpPr>
        <p:sp>
          <p:nvSpPr>
            <p:cNvPr id="47" name="타원 46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4405044" y="2331256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4199158" y="4301859"/>
            <a:ext cx="3447480" cy="826493"/>
          </a:xfrm>
          <a:prstGeom prst="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 w="28575" cmpd="sng">
            <a:solidFill>
              <a:srgbClr val="F072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2.9   3.4   3.4 </a:t>
            </a:r>
            <a:r>
              <a:rPr lang="ko-KR" altLang="en-US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이상치 존재</a:t>
            </a:r>
            <a:r>
              <a:rPr lang="en-US" altLang="ko-KR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ko-KR" altLang="en-US" sz="2000" b="1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0193558" y="4301860"/>
            <a:ext cx="3447480" cy="826492"/>
          </a:xfrm>
          <a:prstGeom prst="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 w="28575" cmpd="sng">
            <a:solidFill>
              <a:srgbClr val="F072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77</a:t>
            </a:r>
            <a:r>
              <a:rPr lang="ko-KR" altLang="en-US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보다 큰 값</a:t>
            </a:r>
            <a:r>
              <a:rPr lang="en-US" altLang="ko-KR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 = </a:t>
            </a:r>
            <a:r>
              <a:rPr lang="ko-KR" altLang="en-US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이상치</a:t>
            </a:r>
            <a:endParaRPr lang="en-US" altLang="ko-KR" sz="2000" b="1" dirty="0" smtClean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(100 </a:t>
            </a:r>
            <a:r>
              <a:rPr lang="ko-KR" altLang="en-US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이상의 값 존재</a:t>
            </a:r>
            <a:r>
              <a:rPr lang="en-US" altLang="ko-KR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endParaRPr lang="ko-KR" altLang="en-US" sz="2000" b="1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224558" y="5739367"/>
            <a:ext cx="9429180" cy="547133"/>
          </a:xfrm>
          <a:prstGeom prst="rect">
            <a:avLst/>
          </a:prstGeom>
          <a:solidFill>
            <a:srgbClr val="002060"/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해당 값들을 이상치 판단 후 처리 시도</a:t>
            </a:r>
            <a:endParaRPr lang="ko-KR" altLang="en-US" sz="24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 rot="5400000">
            <a:off x="5793528" y="5257541"/>
            <a:ext cx="258739" cy="355509"/>
            <a:chOff x="4371840" y="2331256"/>
            <a:chExt cx="252000" cy="346249"/>
          </a:xfrm>
        </p:grpSpPr>
        <p:sp>
          <p:nvSpPr>
            <p:cNvPr id="55" name="타원 54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405044" y="2331256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 rot="5400000">
            <a:off x="11813328" y="5257541"/>
            <a:ext cx="258739" cy="355509"/>
            <a:chOff x="4371840" y="2331256"/>
            <a:chExt cx="252000" cy="346249"/>
          </a:xfrm>
        </p:grpSpPr>
        <p:sp>
          <p:nvSpPr>
            <p:cNvPr id="58" name="타원 57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405044" y="2331256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 rot="5400000">
            <a:off x="5569711" y="6413241"/>
            <a:ext cx="258739" cy="355509"/>
            <a:chOff x="4371840" y="2331256"/>
            <a:chExt cx="252000" cy="346249"/>
          </a:xfrm>
        </p:grpSpPr>
        <p:sp>
          <p:nvSpPr>
            <p:cNvPr id="61" name="타원 60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405044" y="2331256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 rot="5400000">
            <a:off x="8828828" y="6413241"/>
            <a:ext cx="258739" cy="355509"/>
            <a:chOff x="4371840" y="2331256"/>
            <a:chExt cx="252000" cy="346249"/>
          </a:xfrm>
        </p:grpSpPr>
        <p:sp>
          <p:nvSpPr>
            <p:cNvPr id="64" name="타원 63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405044" y="2331256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 rot="5400000">
            <a:off x="11818111" y="6413241"/>
            <a:ext cx="258739" cy="355509"/>
            <a:chOff x="4371840" y="2331256"/>
            <a:chExt cx="252000" cy="346249"/>
          </a:xfrm>
        </p:grpSpPr>
        <p:sp>
          <p:nvSpPr>
            <p:cNvPr id="67" name="타원 66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405044" y="2331256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4199158" y="6943459"/>
            <a:ext cx="3074768" cy="826493"/>
          </a:xfrm>
          <a:prstGeom prst="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 w="28575" cmpd="sng">
            <a:solidFill>
              <a:srgbClr val="F072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V40 </a:t>
            </a:r>
            <a:r>
              <a:rPr lang="ko-KR" altLang="en-US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중 낮은 값의 이상치 제거</a:t>
            </a:r>
            <a:endParaRPr lang="ko-KR" altLang="en-US" sz="2000" b="1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7399558" y="6943459"/>
            <a:ext cx="3074768" cy="826493"/>
          </a:xfrm>
          <a:prstGeom prst="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 w="28575" cmpd="sng">
            <a:solidFill>
              <a:srgbClr val="F072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V40 </a:t>
            </a:r>
            <a:r>
              <a:rPr lang="ko-KR" altLang="en-US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중 낮은 값의 이상치 </a:t>
            </a:r>
            <a:r>
              <a:rPr lang="en-US" altLang="ko-KR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*10</a:t>
            </a:r>
            <a:endParaRPr lang="ko-KR" altLang="en-US" sz="2000" b="1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10561858" y="6943459"/>
            <a:ext cx="3074768" cy="826493"/>
          </a:xfrm>
          <a:prstGeom prst="rect">
            <a:avLst/>
          </a:prstGeom>
          <a:solidFill>
            <a:schemeClr val="accent6">
              <a:lumMod val="20000"/>
              <a:lumOff val="80000"/>
              <a:alpha val="61000"/>
            </a:schemeClr>
          </a:solidFill>
          <a:ln w="28575" cmpd="sng">
            <a:solidFill>
              <a:srgbClr val="F0720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77 </a:t>
            </a:r>
            <a:r>
              <a:rPr lang="ko-KR" altLang="en-US" sz="2000" b="1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초과 이상치 제거</a:t>
            </a:r>
            <a:endParaRPr lang="ko-KR" altLang="en-US" sz="2000" b="1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224558" y="8406367"/>
            <a:ext cx="9429180" cy="1337709"/>
          </a:xfrm>
          <a:prstGeom prst="rect">
            <a:avLst/>
          </a:prstGeom>
          <a:solidFill>
            <a:srgbClr val="F79443"/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V40 </a:t>
            </a:r>
            <a:r>
              <a:rPr lang="ko-KR" altLang="en-US" sz="32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중 낮은 값의 이상치 </a:t>
            </a:r>
            <a:r>
              <a:rPr lang="en-US" altLang="ko-KR" sz="32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*10</a:t>
            </a:r>
            <a:r>
              <a:rPr lang="ko-KR" altLang="en-US" sz="32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을 제외하고 성능 크게 저하</a:t>
            </a:r>
            <a:endParaRPr lang="en-US" altLang="ko-KR" sz="3200" b="1" dirty="0" smtClean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 algn="ctr"/>
            <a:r>
              <a:rPr lang="en-US" altLang="ko-KR" sz="32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32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이상치 제거 </a:t>
            </a:r>
            <a:r>
              <a:rPr lang="en-US" altLang="ko-KR" sz="32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X)</a:t>
            </a:r>
            <a:endParaRPr lang="ko-KR" altLang="en-US" sz="32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424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7006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4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5791200" y="1333500"/>
            <a:ext cx="9372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학습 및 탐색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en-US" altLang="ko-KR" sz="4400" b="1" spc="-300" dirty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Quartile </a:t>
            </a:r>
            <a:r>
              <a:rPr lang="ko-KR" altLang="en-US" sz="4400" b="1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파생변수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3400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Picture 2" descr="https://lh7-us.googleusercontent.com/slidesz/AGV_vUcQ4vG6NBJ1EwwSHBVjLUHj-nqRsQHPH0Di9Yw_DaQCTRPgaE1GEBuy7dV6v4yUO920lV4PIchSryi8ZeWnbbUxdob4u1568Bvwmr97Rgo85grUcEtqEmCTcHoY-DKOsfxVnIcYJdFemxMpcsX3bClprbvN9cY=s2048?key=3zYkSij17F-x3EsnJspksQ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368602"/>
            <a:ext cx="10725150" cy="734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직사각형 69"/>
          <p:cNvSpPr/>
          <p:nvPr/>
        </p:nvSpPr>
        <p:spPr>
          <a:xfrm rot="16200000">
            <a:off x="1860536" y="8172436"/>
            <a:ext cx="457200" cy="1612928"/>
          </a:xfrm>
          <a:prstGeom prst="rect">
            <a:avLst/>
          </a:prstGeom>
          <a:solidFill>
            <a:srgbClr val="FFFF00">
              <a:alpha val="13000"/>
            </a:srgbClr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12115800" y="2924596"/>
            <a:ext cx="5410200" cy="6026393"/>
          </a:xfrm>
          <a:prstGeom prst="rect">
            <a:avLst/>
          </a:prstGeom>
          <a:solidFill>
            <a:srgbClr val="F0720A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u="sng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Component 3</a:t>
            </a:r>
            <a:r>
              <a:rPr lang="en-US" altLang="ko-KR" sz="3200" dirty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 Feature </a:t>
            </a:r>
            <a:r>
              <a:rPr lang="en-US" altLang="ko-KR" sz="3200" dirty="0" smtClean="0">
                <a:solidFill>
                  <a:schemeClr val="tx1"/>
                </a:solidFill>
                <a:latin typeface="프리젠테이션 7 Bold" pitchFamily="2" charset="-127"/>
                <a:ea typeface="프리젠테이션 7 Bold" pitchFamily="2" charset="-127"/>
              </a:rPr>
              <a:t>Importance</a:t>
            </a:r>
          </a:p>
          <a:p>
            <a:pPr algn="ctr"/>
            <a:endParaRPr lang="en-US" altLang="ko-KR" sz="3200" dirty="0">
              <a:solidFill>
                <a:srgbClr val="F0720A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en-US" altLang="ko-KR" sz="2800" dirty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Quartile </a:t>
            </a:r>
            <a:r>
              <a:rPr lang="ko-KR" altLang="en-US" sz="2800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파생 변수 </a:t>
            </a:r>
            <a:r>
              <a:rPr lang="en-US" altLang="ko-KR" sz="2800" dirty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2</a:t>
            </a:r>
            <a:r>
              <a:rPr lang="ko-KR" altLang="en-US" sz="2800" dirty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개 </a:t>
            </a:r>
            <a:endParaRPr lang="en-US" altLang="ko-KR" sz="2800" dirty="0">
              <a:solidFill>
                <a:srgbClr val="F0720A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rgbClr val="F0720A"/>
                </a:solidFill>
                <a:latin typeface="프리젠테이션 7 Bold" pitchFamily="2" charset="-127"/>
                <a:ea typeface="프리젠테이션 7 Bold" pitchFamily="2" charset="-127"/>
              </a:rPr>
              <a:t>값이 </a:t>
            </a:r>
            <a:r>
              <a:rPr lang="en-US" altLang="ko-KR" sz="2800" dirty="0" smtClean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7 Bold" pitchFamily="2" charset="-127"/>
                <a:ea typeface="프리젠테이션 7 Bold" pitchFamily="2" charset="-127"/>
              </a:rPr>
              <a:t>0</a:t>
            </a:r>
            <a:r>
              <a:rPr lang="ko-KR" altLang="en-US" sz="2800" dirty="0" smtClean="0">
                <a:solidFill>
                  <a:srgbClr val="F0720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프리젠테이션 7 Bold" pitchFamily="2" charset="-127"/>
                <a:ea typeface="프리젠테이션 7 Bold" pitchFamily="2" charset="-127"/>
              </a:rPr>
              <a:t>에 수렴</a:t>
            </a:r>
            <a:endParaRPr lang="ko-KR" altLang="en-US" sz="2800" dirty="0">
              <a:solidFill>
                <a:srgbClr val="F0720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프리젠테이션 7 Bold" pitchFamily="2" charset="-127"/>
              <a:ea typeface="프리젠테이션 7 Bold" pitchFamily="2" charset="-127"/>
            </a:endParaRPr>
          </a:p>
          <a:p>
            <a:r>
              <a:rPr lang="ko-KR" altLang="en-US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ko-KR" altLang="en-US" dirty="0"/>
          </a:p>
        </p:txBody>
      </p:sp>
      <p:cxnSp>
        <p:nvCxnSpPr>
          <p:cNvPr id="76" name="직선 연결선 75"/>
          <p:cNvCxnSpPr/>
          <p:nvPr/>
        </p:nvCxnSpPr>
        <p:spPr>
          <a:xfrm>
            <a:off x="11934692" y="2768600"/>
            <a:ext cx="5819908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11934692" y="9156700"/>
            <a:ext cx="5819908" cy="0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82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7006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4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3400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77999" y="6455055"/>
            <a:ext cx="52093091" cy="5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0" name="TextBox 6"/>
          <p:cNvSpPr txBox="1"/>
          <p:nvPr/>
        </p:nvSpPr>
        <p:spPr>
          <a:xfrm>
            <a:off x="5257800" y="1257300"/>
            <a:ext cx="9372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학습 및 탐색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Feature Importance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10245" name="Picture 5" descr="https://lh7-us.googleusercontent.com/slidesz/AGV_vUcLPNeuFu5S4zVSOvWRtrTYSadKuZYj3yA0xoHrfRsbdm04---fI-2JokSID7T960Gm026nAFFPp7Ger3_OGB68QL7LTTy_ohwzQ3kpmu11yocuUcR_uLsyKZUoWkD52bYI8o51xAugZDQW1veNSPHBJvnfyu8=s2048?key=3zYkSij17F-x3EsnJspksQ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15" y="2511425"/>
            <a:ext cx="8683731" cy="537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https://lh7-us.googleusercontent.com/slidesz/AGV_vUeoeGOAjMdVV5zg3jEZFdTfMzw28YyRBKV8xirR7OybnW6XUE1a49L567-pJ1dWptT03Sp7xnFB4VPcyWTcP15BdM7nSZeErARc6b8rBWFFAELSOtbBlgEnSVV_8tC5BdR3asMTEJtQKPVGZTWF5Ky7wufciktq=s2048?key=3zYkSij17F-x3EsnJspks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830" y="2466721"/>
            <a:ext cx="9004970" cy="557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직사각형 70"/>
          <p:cNvSpPr/>
          <p:nvPr/>
        </p:nvSpPr>
        <p:spPr>
          <a:xfrm>
            <a:off x="3429000" y="8420100"/>
            <a:ext cx="4466732" cy="8579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 1 </a:t>
            </a:r>
            <a:endParaRPr lang="ko-KR" altLang="en-US" sz="28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1887200" y="8420100"/>
            <a:ext cx="4466732" cy="8579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 </a:t>
            </a:r>
            <a:r>
              <a:rPr lang="en-US" altLang="ko-KR" sz="2800" b="1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2</a:t>
            </a:r>
            <a:r>
              <a:rPr lang="en-US" altLang="ko-KR" sz="28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63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87006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4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3400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77999" y="6455055"/>
            <a:ext cx="52093091" cy="51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0" name="TextBox 6"/>
          <p:cNvSpPr txBox="1"/>
          <p:nvPr/>
        </p:nvSpPr>
        <p:spPr>
          <a:xfrm>
            <a:off x="5257800" y="1257300"/>
            <a:ext cx="9372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학습 및 탐색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en-US" altLang="ko-KR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Feature Importance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3429000" y="8420100"/>
            <a:ext cx="4466732" cy="8579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 </a:t>
            </a:r>
            <a:r>
              <a:rPr lang="en-US" altLang="ko-KR" sz="2800" b="1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3</a:t>
            </a:r>
            <a:r>
              <a:rPr lang="en-US" altLang="ko-KR" sz="28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ko-KR" altLang="en-US" sz="28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8434" name="Picture 2" descr="https://lh7-us.googleusercontent.com/slidesz/AGV_vUfFHP0mLKberewLYjVXno4BP9OFpkpipKUEYv6PhMOr0rCm5MpyyNd7daTDedyjyr6pKXiPKFusB_3fCawhruNw0yufuJCRab7YJTbhvnUp85Jar91kE5XqMkJk9L0qhgE58Er7cj0qecNkz1xPs6wmHPHaeEai=s2048?key=3zYkSij17F-x3EsnJspksQ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62" y="2480781"/>
            <a:ext cx="8212876" cy="508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12297268" y="8370782"/>
            <a:ext cx="4466732" cy="857968"/>
          </a:xfrm>
          <a:prstGeom prst="rect">
            <a:avLst/>
          </a:prstGeom>
          <a:solidFill>
            <a:srgbClr val="002060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COMPONENT 4 </a:t>
            </a:r>
            <a:endParaRPr lang="ko-KR" altLang="en-US" sz="2800" b="1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8436" name="Picture 4" descr="https://lh7-us.googleusercontent.com/slidesz/AGV_vUdf-i4jaSiqdROUIH-rccwiiy5-fLgk0ThEixnrZvnohrz79ZmUGRidomnpEGFXvR7EOiJGBypmTgRfWHoIMlF4CytRFz4MgmEIPHDhlL5-K-5i2g_Sh5YDG2xZNY2bosJTW1e1STvWeyKCwZI3f2NwSBOfkwNj=s2048?key=3zYkSij17F-x3EsnJspks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2296454"/>
            <a:ext cx="8382000" cy="518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42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4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6248400" y="1164672"/>
            <a:ext cx="9372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학습 및 탐색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최종 모델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53240"/>
              </p:ext>
            </p:extLst>
          </p:nvPr>
        </p:nvGraphicFramePr>
        <p:xfrm>
          <a:off x="1295400" y="2473878"/>
          <a:ext cx="14881226" cy="7023100"/>
        </p:xfrm>
        <a:graphic>
          <a:graphicData uri="http://schemas.openxmlformats.org/drawingml/2006/table">
            <a:tbl>
              <a:tblPr/>
              <a:tblGrid>
                <a:gridCol w="2427552">
                  <a:extLst>
                    <a:ext uri="{9D8B030D-6E8A-4147-A177-3AD203B41FA5}">
                      <a16:colId xmlns:a16="http://schemas.microsoft.com/office/drawing/2014/main" val="1148645415"/>
                    </a:ext>
                  </a:extLst>
                </a:gridCol>
                <a:gridCol w="4938239">
                  <a:extLst>
                    <a:ext uri="{9D8B030D-6E8A-4147-A177-3AD203B41FA5}">
                      <a16:colId xmlns:a16="http://schemas.microsoft.com/office/drawing/2014/main" val="3632241326"/>
                    </a:ext>
                  </a:extLst>
                </a:gridCol>
                <a:gridCol w="2294535">
                  <a:extLst>
                    <a:ext uri="{9D8B030D-6E8A-4147-A177-3AD203B41FA5}">
                      <a16:colId xmlns:a16="http://schemas.microsoft.com/office/drawing/2014/main" val="3909422925"/>
                    </a:ext>
                  </a:extLst>
                </a:gridCol>
                <a:gridCol w="2610450">
                  <a:extLst>
                    <a:ext uri="{9D8B030D-6E8A-4147-A177-3AD203B41FA5}">
                      <a16:colId xmlns:a16="http://schemas.microsoft.com/office/drawing/2014/main" val="1900615893"/>
                    </a:ext>
                  </a:extLst>
                </a:gridCol>
                <a:gridCol w="2610450">
                  <a:extLst>
                    <a:ext uri="{9D8B030D-6E8A-4147-A177-3AD203B41FA5}">
                      <a16:colId xmlns:a16="http://schemas.microsoft.com/office/drawing/2014/main" val="2184916743"/>
                    </a:ext>
                  </a:extLst>
                </a:gridCol>
              </a:tblGrid>
              <a:tr h="11408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최고 성능 시도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전처리 </a:t>
                      </a:r>
                      <a:r>
                        <a:rPr lang="en-US" altLang="ko-KR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(</a:t>
                      </a:r>
                      <a:r>
                        <a:rPr lang="ko-KR" alt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공통 </a:t>
                      </a:r>
                      <a:r>
                        <a:rPr lang="ko-KR" altLang="en-US" sz="28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전처리는</a:t>
                      </a:r>
                      <a:r>
                        <a:rPr lang="ko-KR" alt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기본</a:t>
                      </a:r>
                      <a:r>
                        <a:rPr lang="en-US" altLang="ko-KR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)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</a:t>
                      </a:r>
                      <a:endParaRPr lang="en-US" sz="36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성능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모델</a:t>
                      </a:r>
                      <a:endParaRPr lang="ko-KR" altLang="en-US" sz="36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49039"/>
                  </a:ext>
                </a:extLst>
              </a:tr>
              <a:tr h="11408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시도 </a:t>
                      </a:r>
                      <a:r>
                        <a:rPr lang="en-US" altLang="ko-K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2</a:t>
                      </a:r>
                      <a:endParaRPr lang="ko-KR" alt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CD', 'K'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컬럼 제거</a:t>
                      </a:r>
                      <a:endParaRPr lang="ko-KR" alt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1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0.8622</a:t>
                      </a:r>
                      <a:endParaRPr lang="ko-KR" alt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XGB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3191257"/>
                  </a:ext>
                </a:extLst>
              </a:tr>
              <a:tr h="202005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시도 </a:t>
                      </a:r>
                      <a:r>
                        <a:rPr lang="en-US" altLang="ko-K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10</a:t>
                      </a:r>
                      <a:endParaRPr lang="ko-KR" alt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CD' , 'K'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컬럼 제거 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+ </a:t>
                      </a:r>
                      <a:r>
                        <a:rPr lang="ko-KR" altLang="en-US" sz="2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최빈값이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90%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이상인 컬럼 제거 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+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상관계수 낮은 컬럼 제거</a:t>
                      </a:r>
                      <a:endParaRPr lang="ko-KR" alt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2</a:t>
                      </a:r>
                      <a:endParaRPr lang="en-US" sz="320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0.8587</a:t>
                      </a:r>
                      <a:endParaRPr lang="ko-KR" alt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RandomForest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1491398"/>
                  </a:ext>
                </a:extLst>
              </a:tr>
              <a:tr h="158045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시도 </a:t>
                      </a:r>
                      <a:r>
                        <a:rPr lang="en-US" altLang="ko-K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22</a:t>
                      </a:r>
                      <a:endParaRPr lang="ko-KR" alt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 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'CD' , 'K',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컬럼 제거 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+ </a:t>
                      </a:r>
                      <a:r>
                        <a:rPr lang="ko-KR" altLang="en-US" sz="2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최빈값이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90%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이상인 컬럼 제거</a:t>
                      </a:r>
                      <a:endParaRPr lang="ko-KR" alt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3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0.8694</a:t>
                      </a:r>
                      <a:endParaRPr lang="ko-KR" altLang="en-US" sz="320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XGB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504692"/>
                  </a:ext>
                </a:extLst>
              </a:tr>
              <a:tr h="114086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4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시도 </a:t>
                      </a:r>
                      <a:r>
                        <a:rPr lang="en-US" altLang="ko-KR" sz="2400" b="0" i="0" u="none" strike="noStrike" dirty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2</a:t>
                      </a:r>
                      <a:endParaRPr lang="ko-KR" altLang="en-US" sz="32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CD', 'K' </a:t>
                      </a:r>
                      <a:r>
                        <a:rPr lang="ko-KR" alt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컬럼 제거</a:t>
                      </a:r>
                      <a:endParaRPr lang="ko-KR" alt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 4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0.6813</a:t>
                      </a:r>
                      <a:endParaRPr lang="ko-KR" alt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RandomForest</a:t>
                      </a:r>
                      <a:endParaRPr lang="en-US" sz="3200" dirty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3511382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730375" y="215900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5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4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6261100" y="1247843"/>
            <a:ext cx="9372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학습 및 탐색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ㅡ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최종 </a:t>
            </a:r>
            <a:r>
              <a:rPr lang="ko-KR" altLang="en-US" sz="4400" b="1" spc="-300" dirty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모델 도출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803400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811941"/>
              </p:ext>
            </p:extLst>
          </p:nvPr>
        </p:nvGraphicFramePr>
        <p:xfrm>
          <a:off x="1828800" y="3238501"/>
          <a:ext cx="15006080" cy="3313136"/>
        </p:xfrm>
        <a:graphic>
          <a:graphicData uri="http://schemas.openxmlformats.org/drawingml/2006/table">
            <a:tbl>
              <a:tblPr>
                <a:effectLst>
                  <a:reflection blurRad="6350" stA="50000" endA="300" endPos="55500" dist="50800" dir="5400000" sy="-100000" algn="bl" rotWithShape="0"/>
                </a:effectLst>
              </a:tblPr>
              <a:tblGrid>
                <a:gridCol w="4724400">
                  <a:extLst>
                    <a:ext uri="{9D8B030D-6E8A-4147-A177-3AD203B41FA5}">
                      <a16:colId xmlns:a16="http://schemas.microsoft.com/office/drawing/2014/main" val="364922377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61932141"/>
                    </a:ext>
                  </a:extLst>
                </a:gridCol>
                <a:gridCol w="2819104">
                  <a:extLst>
                    <a:ext uri="{9D8B030D-6E8A-4147-A177-3AD203B41FA5}">
                      <a16:colId xmlns:a16="http://schemas.microsoft.com/office/drawing/2014/main" val="1578955477"/>
                    </a:ext>
                  </a:extLst>
                </a:gridCol>
                <a:gridCol w="2210096">
                  <a:extLst>
                    <a:ext uri="{9D8B030D-6E8A-4147-A177-3AD203B41FA5}">
                      <a16:colId xmlns:a16="http://schemas.microsoft.com/office/drawing/2014/main" val="2992102142"/>
                    </a:ext>
                  </a:extLst>
                </a:gridCol>
                <a:gridCol w="2356880">
                  <a:extLst>
                    <a:ext uri="{9D8B030D-6E8A-4147-A177-3AD203B41FA5}">
                      <a16:colId xmlns:a16="http://schemas.microsoft.com/office/drawing/2014/main" val="3004883783"/>
                    </a:ext>
                  </a:extLst>
                </a:gridCol>
              </a:tblGrid>
              <a:tr h="639104">
                <a:tc gridSpan="5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3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최초 </a:t>
                      </a:r>
                      <a:r>
                        <a:rPr lang="en-US" altLang="ko-KR" sz="3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VS </a:t>
                      </a:r>
                      <a:r>
                        <a:rPr lang="ko-KR" altLang="en-US" sz="3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최종</a:t>
                      </a:r>
                      <a:endParaRPr lang="en-US" sz="36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11384"/>
                  </a:ext>
                </a:extLst>
              </a:tr>
              <a:tr h="80109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400" dirty="0" smtClean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dirty="0" smtClean="0"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</a:t>
                      </a:r>
                      <a:r>
                        <a:rPr lang="en-US" altLang="ko-KR" sz="2400" baseline="0" dirty="0" smtClean="0"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 </a:t>
                      </a:r>
                      <a:r>
                        <a:rPr lang="ko-KR" altLang="en-US" sz="2400" baseline="0" dirty="0" smtClean="0"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종류</a:t>
                      </a:r>
                      <a:endParaRPr lang="ko-KR" altLang="en-US" sz="24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COMPONENT1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COMPONENT2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COMPONENT3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720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 smtClean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400" dirty="0" smtClean="0">
                          <a:solidFill>
                            <a:schemeClr val="bg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COMPONENT4</a:t>
                      </a:r>
                      <a:endParaRPr lang="en-US" sz="2400" dirty="0">
                        <a:solidFill>
                          <a:schemeClr val="bg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72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017269"/>
                  </a:ext>
                </a:extLst>
              </a:tr>
              <a:tr h="792852">
                <a:tc>
                  <a:txBody>
                    <a:bodyPr/>
                    <a:lstStyle/>
                    <a:p>
                      <a:pPr algn="ctr"/>
                      <a:endParaRPr lang="en-US" altLang="ko-KR" sz="1050" dirty="0" smtClean="0"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/>
                      <a:r>
                        <a:rPr lang="ko-KR" altLang="en-US" sz="2400" dirty="0" smtClean="0">
                          <a:latin typeface="프리젠테이션 7 Bold" pitchFamily="2" charset="-127"/>
                          <a:ea typeface="프리젠테이션 7 Bold" pitchFamily="2" charset="-127"/>
                        </a:rPr>
                        <a:t>최초 모델</a:t>
                      </a:r>
                      <a:endParaRPr lang="ko-KR" altLang="en-US" sz="2400" dirty="0"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0.6535</a:t>
                      </a:r>
                      <a:endParaRPr 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0.6978</a:t>
                      </a:r>
                      <a:endParaRPr lang="ko-KR" alt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0.6673</a:t>
                      </a:r>
                      <a:endParaRPr lang="ko-KR" alt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0.25</a:t>
                      </a:r>
                      <a:endParaRPr lang="ko-KR" altLang="en-US" sz="28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3584620"/>
                  </a:ext>
                </a:extLst>
              </a:tr>
              <a:tr h="1043547">
                <a:tc>
                  <a:txBody>
                    <a:bodyPr/>
                    <a:lstStyle/>
                    <a:p>
                      <a:pPr algn="ctr"/>
                      <a:endParaRPr lang="en-US" altLang="ko-KR" sz="1050" dirty="0" smtClean="0"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/>
                      <a:endParaRPr lang="en-US" altLang="ko-KR" sz="1050" dirty="0" smtClean="0"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/>
                      <a:r>
                        <a:rPr lang="ko-KR" altLang="en-US" sz="2400" dirty="0" smtClean="0">
                          <a:latin typeface="프리젠테이션 7 Bold" pitchFamily="2" charset="-127"/>
                          <a:ea typeface="프리젠테이션 7 Bold" pitchFamily="2" charset="-127"/>
                        </a:rPr>
                        <a:t>최종 모델</a:t>
                      </a:r>
                      <a:endParaRPr lang="ko-KR" altLang="en-US" sz="2400" dirty="0"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i="0" u="none" strike="noStrike" dirty="0" smtClean="0">
                        <a:solidFill>
                          <a:srgbClr val="000000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0.8622</a:t>
                      </a:r>
                      <a:endParaRPr lang="ko-KR" altLang="en-US" sz="2000" dirty="0" smtClean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000" b="0" i="0" u="none" strike="noStrike" dirty="0" smtClean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0.8587</a:t>
                      </a:r>
                      <a:endParaRPr lang="ko-KR" altLang="en-US" sz="20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2000" b="0" i="0" u="none" strike="noStrike" dirty="0" smtClean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0.8694</a:t>
                      </a:r>
                      <a:endParaRPr lang="ko-KR" altLang="en-US" sz="20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b="0" i="0" u="none" strike="noStrike" dirty="0" smtClean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프리젠테이션 7 Bold" pitchFamily="2" charset="-127"/>
                          <a:ea typeface="프리젠테이션 7 Bold" pitchFamily="2" charset="-127"/>
                        </a:rPr>
                        <a:t>0.6813</a:t>
                      </a:r>
                      <a:endParaRPr lang="ko-KR" altLang="en-US" sz="2000" dirty="0" smtClean="0">
                        <a:solidFill>
                          <a:schemeClr val="tx1"/>
                        </a:solidFill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2000" dirty="0">
                        <a:effectLst/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32759"/>
                  </a:ext>
                </a:extLst>
              </a:tr>
            </a:tbl>
          </a:graphicData>
        </a:graphic>
      </p:graphicFrame>
      <p:sp>
        <p:nvSpPr>
          <p:cNvPr id="21" name="AutoShape 18"/>
          <p:cNvSpPr>
            <a:spLocks noChangeArrowheads="1"/>
          </p:cNvSpPr>
          <p:nvPr/>
        </p:nvSpPr>
        <p:spPr bwMode="auto">
          <a:xfrm>
            <a:off x="3906184" y="5396014"/>
            <a:ext cx="600633" cy="433286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001B50">
                  <a:alpha val="96000"/>
                </a:srgbClr>
              </a:gs>
            </a:gsLst>
            <a:lin ang="5400000" scaled="1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86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6096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</a:t>
            </a:r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5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7325833" y="1164672"/>
            <a:ext cx="93726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과제 요약 및 결론 도출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 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660525" y="2308225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평행 사변형 17"/>
          <p:cNvSpPr/>
          <p:nvPr/>
        </p:nvSpPr>
        <p:spPr>
          <a:xfrm flipH="1">
            <a:off x="3738404" y="2257554"/>
            <a:ext cx="2505392" cy="532832"/>
          </a:xfrm>
          <a:prstGeom prst="parallelogram">
            <a:avLst>
              <a:gd name="adj" fmla="val 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데이터 비판</a:t>
            </a:r>
            <a:endParaRPr lang="ko-KR" altLang="en-US" sz="2100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19" name="평행 사변형 18"/>
          <p:cNvSpPr/>
          <p:nvPr/>
        </p:nvSpPr>
        <p:spPr>
          <a:xfrm flipH="1">
            <a:off x="12877800" y="2111241"/>
            <a:ext cx="2505392" cy="532832"/>
          </a:xfrm>
          <a:prstGeom prst="parallelogram">
            <a:avLst>
              <a:gd name="adj" fmla="val 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활용 방안</a:t>
            </a:r>
            <a:endParaRPr lang="ko-KR" altLang="en-US" sz="2100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133600" y="3697457"/>
            <a:ext cx="5715000" cy="1541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다른 오일 종류로의 교체 여부</a:t>
            </a:r>
            <a:endParaRPr lang="en-US" altLang="ko-KR" sz="2400" b="1" dirty="0" smtClean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오일의 종류</a:t>
            </a:r>
            <a:endParaRPr lang="en-US" altLang="ko-KR" sz="2400" b="1" dirty="0" smtClean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342900" indent="-342900">
              <a:buAutoNum type="arabicPeriod"/>
            </a:pPr>
            <a:r>
              <a:rPr lang="en-US" altLang="ko-KR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Component</a:t>
            </a: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의 종류</a:t>
            </a:r>
            <a:endParaRPr lang="ko-KR" altLang="en-US" sz="2400" b="1" dirty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33600" y="2921724"/>
            <a:ext cx="5715000" cy="775733"/>
          </a:xfrm>
          <a:prstGeom prst="rect">
            <a:avLst/>
          </a:prstGeom>
          <a:solidFill>
            <a:srgbClr val="F0720A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① 중요 변수 누락</a:t>
            </a:r>
            <a:endParaRPr lang="ko-KR" altLang="en-US" sz="2400" b="1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 rot="5400000">
            <a:off x="4861730" y="5323715"/>
            <a:ext cx="258739" cy="355509"/>
            <a:chOff x="4371840" y="2331256"/>
            <a:chExt cx="252000" cy="346249"/>
          </a:xfrm>
        </p:grpSpPr>
        <p:sp>
          <p:nvSpPr>
            <p:cNvPr id="24" name="타원 23"/>
            <p:cNvSpPr/>
            <p:nvPr/>
          </p:nvSpPr>
          <p:spPr>
            <a:xfrm>
              <a:off x="4371840" y="2389745"/>
              <a:ext cx="252000" cy="25200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05044" y="2331256"/>
              <a:ext cx="199551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white"/>
                  </a:solidFill>
                </a:rPr>
                <a:t>▶</a:t>
              </a:r>
              <a:endParaRPr lang="ko-KR" altLang="en-US" sz="600" dirty="0">
                <a:solidFill>
                  <a:prstClr val="white"/>
                </a:solidFill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133600" y="5753100"/>
            <a:ext cx="5715000" cy="1541293"/>
          </a:xfrm>
          <a:prstGeom prst="rect">
            <a:avLst/>
          </a:prstGeom>
          <a:solidFill>
            <a:schemeClr val="bg1"/>
          </a:solidFill>
          <a:ln w="34925">
            <a:solidFill>
              <a:srgbClr val="F072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차후 데이터를 수집 시 </a:t>
            </a:r>
            <a:r>
              <a:rPr lang="ko-KR" altLang="en-US" sz="2400" b="1" dirty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관련 변수를 포함하는 것이 데이터를 이해하고 분석하는 데 훨씬 용이할 </a:t>
            </a: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것</a:t>
            </a:r>
            <a:endParaRPr lang="ko-KR" altLang="en-US" sz="2400" b="1" dirty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33600" y="8428945"/>
            <a:ext cx="5715000" cy="1541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데이터 분석 </a:t>
            </a:r>
            <a:r>
              <a:rPr lang="en-US" altLang="ko-KR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&lt; </a:t>
            </a: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관련 지식 공부</a:t>
            </a:r>
            <a:endParaRPr lang="en-US" altLang="ko-KR" sz="2400" b="1" dirty="0" smtClean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상세한 설명이 결여된 변수들</a:t>
            </a:r>
            <a:endParaRPr lang="ko-KR" altLang="en-US" sz="2400" b="1" dirty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133600" y="7653212"/>
            <a:ext cx="5715000" cy="775733"/>
          </a:xfrm>
          <a:prstGeom prst="rect">
            <a:avLst/>
          </a:prstGeom>
          <a:solidFill>
            <a:srgbClr val="F0720A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②</a:t>
            </a:r>
            <a:r>
              <a:rPr lang="ko-KR" altLang="en-US" sz="2400" b="1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 도메인 지식 수집 </a:t>
            </a:r>
            <a:r>
              <a:rPr lang="en-US" altLang="ko-KR" sz="2400" b="1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&gt; </a:t>
            </a:r>
            <a:r>
              <a:rPr lang="ko-KR" altLang="en-US" sz="2400" b="1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데이터 분석</a:t>
            </a:r>
            <a:endParaRPr lang="ko-KR" altLang="en-US" sz="2400" b="1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481930" y="3697458"/>
            <a:ext cx="6967870" cy="988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개선점 </a:t>
            </a:r>
            <a:r>
              <a:rPr lang="en-US" altLang="ko-KR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: </a:t>
            </a: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오일 종류</a:t>
            </a:r>
            <a:r>
              <a:rPr lang="en-US" altLang="ko-KR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오일 교체 여부 등의 변수 데이터 요청</a:t>
            </a:r>
            <a:endParaRPr lang="ko-KR" altLang="en-US" sz="2400" b="1" dirty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481930" y="2921724"/>
            <a:ext cx="6967870" cy="775733"/>
          </a:xfrm>
          <a:prstGeom prst="rect">
            <a:avLst/>
          </a:prstGeom>
          <a:solidFill>
            <a:srgbClr val="F0720A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① </a:t>
            </a:r>
            <a:r>
              <a:rPr lang="ko-KR" altLang="en-US" sz="2400" b="1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컴포넌트 별 중요 변수 설정 후 건설기계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오일상태</a:t>
            </a:r>
            <a:r>
              <a:rPr lang="ko-KR" altLang="en-US" sz="2400" b="1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 모니터링</a:t>
            </a:r>
            <a:endParaRPr lang="ko-KR" altLang="en-US" sz="2400" b="1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481930" y="5843033"/>
            <a:ext cx="6967870" cy="1451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불량 오일을 불량 여부를 인지하지 못한 상태로 진단 기관으로 이동시키는 기간 동안 추가적으로 사용하게 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0481930" y="5067300"/>
            <a:ext cx="6967870" cy="775733"/>
          </a:xfrm>
          <a:prstGeom prst="rect">
            <a:avLst/>
          </a:prstGeom>
          <a:solidFill>
            <a:srgbClr val="F0720A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② </a:t>
            </a:r>
            <a:r>
              <a:rPr lang="ko-KR" altLang="en-US" sz="2400" b="1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진단 기관이 아닌 실시간 원소 함유량 모니터링 센서 탑재 </a:t>
            </a:r>
            <a:endParaRPr lang="ko-KR" altLang="en-US" sz="2400" b="1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0481930" y="8346358"/>
            <a:ext cx="6967870" cy="16238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컴포넌트 별 변수 조절 후</a:t>
            </a:r>
            <a:r>
              <a:rPr lang="en-US" altLang="ko-KR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, </a:t>
            </a: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그에 따른 결과 </a:t>
            </a:r>
            <a:r>
              <a:rPr lang="en-US" altLang="ko-KR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(</a:t>
            </a: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양품</a:t>
            </a:r>
            <a:r>
              <a:rPr lang="en-US" altLang="ko-KR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/</a:t>
            </a: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불량품</a:t>
            </a:r>
            <a:r>
              <a:rPr lang="en-US" altLang="ko-KR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) </a:t>
            </a: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예측</a:t>
            </a:r>
            <a:endParaRPr lang="en-US" altLang="ko-KR" sz="2400" b="1" dirty="0" smtClean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  <a:p>
            <a:pPr marL="457200" indent="-457200">
              <a:buAutoNum type="arabicPeriod"/>
            </a:pPr>
            <a:r>
              <a:rPr lang="ko-KR" altLang="en-US" sz="2400" b="1" dirty="0" smtClean="0">
                <a:solidFill>
                  <a:srgbClr val="002060"/>
                </a:solidFill>
                <a:latin typeface="프리젠테이션 7 Bold" pitchFamily="2" charset="-127"/>
                <a:ea typeface="프리젠테이션 7 Bold" pitchFamily="2" charset="-127"/>
              </a:rPr>
              <a:t>조절된 변수에 따른 경고 메시지를 통해 불량 요인 파악</a:t>
            </a:r>
            <a:endParaRPr lang="ko-KR" altLang="en-US" sz="2400" b="1" dirty="0">
              <a:solidFill>
                <a:srgbClr val="002060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0481930" y="7581900"/>
            <a:ext cx="6967870" cy="775733"/>
          </a:xfrm>
          <a:prstGeom prst="rect">
            <a:avLst/>
          </a:prstGeom>
          <a:solidFill>
            <a:srgbClr val="F0720A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rPr>
              <a:t>③ 대시보드 확인</a:t>
            </a:r>
            <a:endParaRPr lang="ko-KR" altLang="en-US" sz="2400" b="1" dirty="0">
              <a:solidFill>
                <a:schemeClr val="bg1"/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9220200" y="2324100"/>
            <a:ext cx="76200" cy="7756659"/>
          </a:xfrm>
          <a:prstGeom prst="line">
            <a:avLst/>
          </a:prstGeom>
          <a:ln w="25400">
            <a:solidFill>
              <a:srgbClr val="001B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27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한쪽 모서리가 잘린 사각형 50"/>
          <p:cNvSpPr/>
          <p:nvPr/>
        </p:nvSpPr>
        <p:spPr>
          <a:xfrm flipH="1">
            <a:off x="609600" y="9731631"/>
            <a:ext cx="2190739" cy="569031"/>
          </a:xfrm>
          <a:prstGeom prst="snip1Rect">
            <a:avLst>
              <a:gd name="adj" fmla="val 39318"/>
            </a:avLst>
          </a:prstGeom>
          <a:pattFill prst="wdUpDiag">
            <a:fgClr>
              <a:srgbClr val="F0720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0" y="6716268"/>
            <a:ext cx="18288000" cy="358402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7" name="TextBox 7"/>
          <p:cNvSpPr txBox="1"/>
          <p:nvPr/>
        </p:nvSpPr>
        <p:spPr>
          <a:xfrm>
            <a:off x="838200" y="7035581"/>
            <a:ext cx="351155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0350"/>
              </a:lnSpc>
            </a:pPr>
            <a:endParaRPr lang="ko-KR" sz="2000" b="1" i="0" u="none" strike="noStrike" spc="-100" dirty="0">
              <a:solidFill>
                <a:srgbClr val="FFFFFF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6"/>
          <p:cNvSpPr txBox="1"/>
          <p:nvPr/>
        </p:nvSpPr>
        <p:spPr>
          <a:xfrm>
            <a:off x="990600" y="2933700"/>
            <a:ext cx="8039100" cy="121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7200" spc="-300" dirty="0" smtClean="0">
                <a:solidFill>
                  <a:schemeClr val="tx2">
                    <a:lumMod val="75000"/>
                  </a:schemeClr>
                </a:solidFill>
                <a:latin typeface="S-Core Dream 8 Heavy"/>
              </a:rPr>
              <a:t>END OF DOCUMENTS</a:t>
            </a:r>
            <a:endParaRPr lang="en-US" sz="7200" b="0" i="0" u="none" strike="noStrike" spc="-300" dirty="0">
              <a:solidFill>
                <a:schemeClr val="tx2">
                  <a:lumMod val="75000"/>
                </a:schemeClr>
              </a:solidFill>
              <a:latin typeface="S-Core Dream 8 Heavy"/>
            </a:endParaRPr>
          </a:p>
        </p:txBody>
      </p:sp>
      <p:sp>
        <p:nvSpPr>
          <p:cNvPr id="5" name="한쪽 모서리가 잘린 사각형 4"/>
          <p:cNvSpPr/>
          <p:nvPr/>
        </p:nvSpPr>
        <p:spPr>
          <a:xfrm flipH="1">
            <a:off x="10591800" y="1621465"/>
            <a:ext cx="6753776" cy="7789235"/>
          </a:xfrm>
          <a:prstGeom prst="snip1Rect">
            <a:avLst/>
          </a:prstGeom>
          <a:blipFill>
            <a:blip r:embed="rId4">
              <a:alphaModFix amt="9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444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한쪽 모서리가 잘린 사각형 21"/>
          <p:cNvSpPr/>
          <p:nvPr/>
        </p:nvSpPr>
        <p:spPr>
          <a:xfrm flipH="1">
            <a:off x="14872704" y="8039100"/>
            <a:ext cx="3543608" cy="3581400"/>
          </a:xfrm>
          <a:prstGeom prst="snip1Rect">
            <a:avLst>
              <a:gd name="adj" fmla="val 39318"/>
            </a:avLst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한쪽 모서리가 잘린 사각형 22"/>
          <p:cNvSpPr/>
          <p:nvPr/>
        </p:nvSpPr>
        <p:spPr>
          <a:xfrm flipH="1">
            <a:off x="15773400" y="1297869"/>
            <a:ext cx="2190739" cy="569031"/>
          </a:xfrm>
          <a:prstGeom prst="snip1Rect">
            <a:avLst>
              <a:gd name="adj" fmla="val 39318"/>
            </a:avLst>
          </a:prstGeom>
          <a:pattFill prst="wdUpDiag">
            <a:fgClr>
              <a:srgbClr val="F0720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한쪽 모서리가 잘린 사각형 24"/>
          <p:cNvSpPr/>
          <p:nvPr/>
        </p:nvSpPr>
        <p:spPr>
          <a:xfrm flipH="1">
            <a:off x="13118620" y="9389434"/>
            <a:ext cx="5397979" cy="3581400"/>
          </a:xfrm>
          <a:prstGeom prst="snip1Rect">
            <a:avLst>
              <a:gd name="adj" fmla="val 3931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한쪽 모서리가 잘린 사각형 27"/>
          <p:cNvSpPr/>
          <p:nvPr/>
        </p:nvSpPr>
        <p:spPr>
          <a:xfrm flipH="1">
            <a:off x="17345575" y="7452998"/>
            <a:ext cx="1221167" cy="3581400"/>
          </a:xfrm>
          <a:prstGeom prst="snip1Rect">
            <a:avLst>
              <a:gd name="adj" fmla="val 3931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Line 9"/>
          <p:cNvSpPr>
            <a:spLocks noChangeShapeType="1"/>
          </p:cNvSpPr>
          <p:nvPr/>
        </p:nvSpPr>
        <p:spPr bwMode="auto">
          <a:xfrm>
            <a:off x="5256028" y="10020300"/>
            <a:ext cx="4572000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/>
            <a:endParaRPr lang="ko-KR" altLang="en-US" dirty="0"/>
          </a:p>
        </p:txBody>
      </p:sp>
      <p:sp>
        <p:nvSpPr>
          <p:cNvPr id="48" name="Line 9"/>
          <p:cNvSpPr>
            <a:spLocks noChangeShapeType="1"/>
          </p:cNvSpPr>
          <p:nvPr/>
        </p:nvSpPr>
        <p:spPr bwMode="auto">
          <a:xfrm>
            <a:off x="992372" y="6972300"/>
            <a:ext cx="4572000" cy="0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r"/>
            <a:endParaRPr lang="ko-KR" altLang="en-US" dirty="0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52" name="한쪽 모서리가 잘린 사각형 51"/>
          <p:cNvSpPr/>
          <p:nvPr/>
        </p:nvSpPr>
        <p:spPr>
          <a:xfrm flipH="1">
            <a:off x="-257170" y="9843091"/>
            <a:ext cx="2190739" cy="569031"/>
          </a:xfrm>
          <a:prstGeom prst="snip1Rect">
            <a:avLst>
              <a:gd name="adj" fmla="val 39318"/>
            </a:avLst>
          </a:prstGeom>
          <a:pattFill prst="wdUpDiag">
            <a:fgClr>
              <a:srgbClr val="F0720A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709888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77028" y="277333"/>
            <a:ext cx="345739" cy="3457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1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 amt="1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평행 사변형 94"/>
          <p:cNvSpPr/>
          <p:nvPr/>
        </p:nvSpPr>
        <p:spPr>
          <a:xfrm flipH="1">
            <a:off x="2694934" y="2149252"/>
            <a:ext cx="2505392" cy="532832"/>
          </a:xfrm>
          <a:prstGeom prst="parallelogram">
            <a:avLst>
              <a:gd name="adj" fmla="val 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프로젝트 수행 절차</a:t>
            </a:r>
          </a:p>
        </p:txBody>
      </p:sp>
      <p:sp>
        <p:nvSpPr>
          <p:cNvPr id="40" name="오각형 39"/>
          <p:cNvSpPr/>
          <p:nvPr/>
        </p:nvSpPr>
        <p:spPr bwMode="auto">
          <a:xfrm>
            <a:off x="12622220" y="3247830"/>
            <a:ext cx="3290796" cy="650862"/>
          </a:xfrm>
          <a:prstGeom prst="homePlate">
            <a:avLst>
              <a:gd name="adj" fmla="val 17655"/>
            </a:avLst>
          </a:prstGeom>
          <a:solidFill>
            <a:srgbClr val="001B50"/>
          </a:solidFill>
          <a:ln w="9525" algn="ctr">
            <a:solidFill>
              <a:srgbClr val="1E1E1E"/>
            </a:solidFill>
            <a:miter lim="800000"/>
            <a:headEnd/>
            <a:tailEnd/>
          </a:ln>
          <a:effectLst>
            <a:outerShdw dist="35921" dir="2700000" algn="ctr" rotWithShape="0">
              <a:srgbClr val="616365"/>
            </a:outerShdw>
          </a:effectLst>
        </p:spPr>
        <p:txBody>
          <a:bodyPr lIns="0" tIns="0" rIns="0" bIns="0" anchor="ctr"/>
          <a:lstStyle/>
          <a:p>
            <a:pPr algn="ctr" defTabSz="1430442">
              <a:lnSpc>
                <a:spcPct val="104000"/>
              </a:lnSpc>
              <a:defRPr/>
            </a:pPr>
            <a:r>
              <a:rPr kumimoji="1" lang="ko-KR" altLang="en-US" sz="1650" b="1" kern="0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예측 모델 개발 및</a:t>
            </a:r>
            <a:endParaRPr kumimoji="1" lang="en-US" altLang="ko-KR" sz="1650" b="1" kern="0" dirty="0">
              <a:solidFill>
                <a:srgbClr val="FFFFFF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 defTabSz="1430442">
              <a:lnSpc>
                <a:spcPct val="104000"/>
              </a:lnSpc>
              <a:defRPr/>
            </a:pPr>
            <a:r>
              <a:rPr kumimoji="1" lang="ko-KR" altLang="en-US" sz="1650" b="1" kern="0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서비스 제공</a:t>
            </a:r>
            <a:endParaRPr kumimoji="1" lang="en-US" altLang="ko-KR" sz="1650" b="1" kern="0" dirty="0">
              <a:solidFill>
                <a:srgbClr val="FFFFFF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1" name="오각형 40"/>
          <p:cNvSpPr/>
          <p:nvPr/>
        </p:nvSpPr>
        <p:spPr bwMode="auto">
          <a:xfrm>
            <a:off x="8585769" y="3247830"/>
            <a:ext cx="3951528" cy="650862"/>
          </a:xfrm>
          <a:prstGeom prst="homePlate">
            <a:avLst>
              <a:gd name="adj" fmla="val 17655"/>
            </a:avLst>
          </a:prstGeom>
          <a:solidFill>
            <a:srgbClr val="001B50"/>
          </a:solidFill>
          <a:ln w="9525" algn="ctr">
            <a:solidFill>
              <a:srgbClr val="1E1E1E"/>
            </a:solidFill>
            <a:miter lim="800000"/>
            <a:headEnd/>
            <a:tailEnd/>
          </a:ln>
          <a:effectLst>
            <a:outerShdw dist="35921" dir="2700000" algn="ctr" rotWithShape="0">
              <a:srgbClr val="616365"/>
            </a:outerShdw>
          </a:effectLst>
        </p:spPr>
        <p:txBody>
          <a:bodyPr lIns="0" tIns="0" rIns="0" bIns="0" anchor="ctr"/>
          <a:lstStyle/>
          <a:p>
            <a:pPr algn="ctr" defTabSz="1430442">
              <a:lnSpc>
                <a:spcPct val="104000"/>
              </a:lnSpc>
              <a:defRPr/>
            </a:pPr>
            <a:r>
              <a:rPr kumimoji="1" lang="ko-KR" altLang="en-US" sz="1650" b="1" kern="0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탐색적 분석 </a:t>
            </a:r>
            <a:r>
              <a:rPr kumimoji="1" lang="en-US" altLang="ko-KR" sz="1650" b="1" kern="0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(EDA)</a:t>
            </a:r>
          </a:p>
        </p:txBody>
      </p:sp>
      <p:sp>
        <p:nvSpPr>
          <p:cNvPr id="42" name="오각형 41"/>
          <p:cNvSpPr/>
          <p:nvPr/>
        </p:nvSpPr>
        <p:spPr bwMode="auto">
          <a:xfrm>
            <a:off x="4357567" y="3235928"/>
            <a:ext cx="4163531" cy="650862"/>
          </a:xfrm>
          <a:prstGeom prst="homePlate">
            <a:avLst>
              <a:gd name="adj" fmla="val 17655"/>
            </a:avLst>
          </a:prstGeom>
          <a:solidFill>
            <a:srgbClr val="001B50"/>
          </a:solidFill>
          <a:ln w="9525" algn="ctr">
            <a:solidFill>
              <a:srgbClr val="1E1E1E"/>
            </a:solidFill>
            <a:miter lim="800000"/>
            <a:headEnd/>
            <a:tailEnd/>
          </a:ln>
          <a:effectLst>
            <a:outerShdw dist="35921" dir="2700000" algn="ctr" rotWithShape="0">
              <a:srgbClr val="616365"/>
            </a:outerShdw>
          </a:effectLst>
        </p:spPr>
        <p:txBody>
          <a:bodyPr lIns="0" tIns="0" rIns="0" bIns="0" anchor="ctr"/>
          <a:lstStyle/>
          <a:p>
            <a:pPr algn="ctr" defTabSz="1430442">
              <a:lnSpc>
                <a:spcPct val="104000"/>
              </a:lnSpc>
              <a:defRPr/>
            </a:pPr>
            <a:r>
              <a:rPr kumimoji="1" lang="ko-KR" altLang="en-US" sz="1650" b="1" kern="0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프로젝트 주제 선정 및</a:t>
            </a:r>
            <a:endParaRPr kumimoji="1" lang="en-US" altLang="ko-KR" sz="1650" b="1" kern="0" dirty="0">
              <a:solidFill>
                <a:srgbClr val="FFFFFF"/>
              </a:solidFill>
              <a:latin typeface="프리젠테이션 5 Medium" pitchFamily="2" charset="-127"/>
              <a:ea typeface="프리젠테이션 5 Medium" pitchFamily="2" charset="-127"/>
            </a:endParaRPr>
          </a:p>
          <a:p>
            <a:pPr algn="ctr" defTabSz="1430442">
              <a:lnSpc>
                <a:spcPct val="104000"/>
              </a:lnSpc>
              <a:defRPr/>
            </a:pPr>
            <a:r>
              <a:rPr kumimoji="1" lang="ko-KR" altLang="en-US" sz="1650" b="1" kern="0" dirty="0">
                <a:solidFill>
                  <a:srgbClr val="FFFFFF"/>
                </a:solidFill>
                <a:latin typeface="프리젠테이션 5 Medium" pitchFamily="2" charset="-127"/>
                <a:ea typeface="프리젠테이션 5 Medium" pitchFamily="2" charset="-127"/>
              </a:rPr>
              <a:t>데이터 분석</a:t>
            </a:r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3833775" y="3057954"/>
            <a:ext cx="12490215" cy="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25740" y="4059318"/>
            <a:ext cx="4655844" cy="592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342900" indent="-342900" defTabSz="936625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latin typeface="+mj-lt"/>
                <a:ea typeface="+mj-ea"/>
              </a:defRPr>
            </a:lvl1pPr>
            <a:lvl2pPr marL="176213" lvl="1" indent="-174625" defTabSz="936625" eaLnBrk="0" fontAlgn="base" latinLnBrk="0" hangingPunct="0">
              <a:spcBef>
                <a:spcPts val="200"/>
              </a:spcBef>
              <a:spcAft>
                <a:spcPts val="100"/>
              </a:spcAft>
              <a:buChar char="•"/>
              <a:defRPr kumimoji="1" sz="1100">
                <a:solidFill>
                  <a:srgbClr val="000000"/>
                </a:solidFill>
                <a:latin typeface="+mn-ea"/>
              </a:defRPr>
            </a:lvl2pPr>
            <a:lvl3pPr marL="209550" indent="-103188" defTabSz="936625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kumimoji="1" sz="1300"/>
            </a:lvl3pPr>
            <a:lvl4pPr marL="314325" indent="-103188" defTabSz="936625" eaLnBrk="0" fontAlgn="base" hangingPunct="0">
              <a:spcBef>
                <a:spcPct val="0"/>
              </a:spcBef>
              <a:spcAft>
                <a:spcPct val="0"/>
              </a:spcAft>
              <a:buChar char="·"/>
              <a:defRPr kumimoji="1" sz="1300"/>
            </a:lvl4pPr>
            <a:lvl5pPr marL="420688" indent="-98425" defTabSz="936625" eaLnBrk="0" fontAlgn="base" hangingPunct="0">
              <a:spcBef>
                <a:spcPct val="0"/>
              </a:spcBef>
              <a:spcAft>
                <a:spcPct val="0"/>
              </a:spcAft>
              <a:buChar char="›"/>
              <a:defRPr kumimoji="1" sz="1300"/>
            </a:lvl5pPr>
            <a:lvl6pPr marL="8778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6pPr>
            <a:lvl7pPr marL="13350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7pPr>
            <a:lvl8pPr marL="17922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8pPr>
            <a:lvl9pPr marL="22494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9pPr>
          </a:lstStyle>
          <a:p>
            <a:pPr marL="128588" lvl="1" indent="-126207"/>
            <a:r>
              <a:rPr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프로젝트 주제 선정</a:t>
            </a:r>
            <a:endParaRPr lang="en-US" altLang="ko-KR" sz="1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128588" lvl="1" indent="-126207"/>
            <a:r>
              <a:rPr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데이터 현황 파악</a:t>
            </a:r>
            <a:endParaRPr lang="en-US" altLang="ko-KR" sz="1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687134" y="3735561"/>
            <a:ext cx="3956834" cy="12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342900" indent="-342900" defTabSz="936625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latin typeface="+mj-lt"/>
                <a:ea typeface="+mj-ea"/>
              </a:defRPr>
            </a:lvl1pPr>
            <a:lvl2pPr marL="176213" lvl="1" indent="-174625" defTabSz="936625" eaLnBrk="0" fontAlgn="base" latinLnBrk="0" hangingPunct="0">
              <a:spcBef>
                <a:spcPts val="200"/>
              </a:spcBef>
              <a:spcAft>
                <a:spcPts val="100"/>
              </a:spcAft>
              <a:buChar char="•"/>
              <a:defRPr kumimoji="1" sz="1100">
                <a:solidFill>
                  <a:srgbClr val="000000"/>
                </a:solidFill>
                <a:latin typeface="+mn-ea"/>
              </a:defRPr>
            </a:lvl2pPr>
            <a:lvl3pPr marL="209550" indent="-103188" defTabSz="936625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kumimoji="1" sz="1300"/>
            </a:lvl3pPr>
            <a:lvl4pPr marL="314325" indent="-103188" defTabSz="936625" eaLnBrk="0" fontAlgn="base" hangingPunct="0">
              <a:spcBef>
                <a:spcPct val="0"/>
              </a:spcBef>
              <a:spcAft>
                <a:spcPct val="0"/>
              </a:spcAft>
              <a:buChar char="·"/>
              <a:defRPr kumimoji="1" sz="1300"/>
            </a:lvl4pPr>
            <a:lvl5pPr marL="420688" indent="-98425" defTabSz="936625" eaLnBrk="0" fontAlgn="base" hangingPunct="0">
              <a:spcBef>
                <a:spcPct val="0"/>
              </a:spcBef>
              <a:spcAft>
                <a:spcPct val="0"/>
              </a:spcAft>
              <a:buChar char="›"/>
              <a:defRPr kumimoji="1" sz="1300"/>
            </a:lvl5pPr>
            <a:lvl6pPr marL="8778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6pPr>
            <a:lvl7pPr marL="13350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7pPr>
            <a:lvl8pPr marL="17922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8pPr>
            <a:lvl9pPr marL="22494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9pPr>
          </a:lstStyle>
          <a:p>
            <a:pPr marL="2381" lvl="1" indent="0">
              <a:buNone/>
            </a:pPr>
            <a:endParaRPr lang="en-US" altLang="ko-KR" sz="1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128588" lvl="1" indent="-126207"/>
            <a:r>
              <a:rPr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데이터 시각화 </a:t>
            </a:r>
            <a:r>
              <a:rPr lang="en-US" altLang="ko-KR" sz="1800" dirty="0"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주요 변수 파악</a:t>
            </a:r>
            <a:r>
              <a:rPr lang="en-US" altLang="ko-KR" sz="1800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</a:p>
          <a:p>
            <a:pPr marL="128588" lvl="1" indent="-126207"/>
            <a:endParaRPr lang="en-US" altLang="ko-KR" sz="1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128588" lvl="1" indent="-126207"/>
            <a:endParaRPr lang="en-US" altLang="ko-KR" sz="1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6" name="Rectangle 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2578352" y="4085318"/>
            <a:ext cx="4340073" cy="12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342900" indent="-342900" defTabSz="936625" eaLnBrk="0" fontAlgn="base" hangingPunct="0">
              <a:spcBef>
                <a:spcPct val="0"/>
              </a:spcBef>
              <a:spcAft>
                <a:spcPct val="0"/>
              </a:spcAft>
              <a:defRPr kumimoji="1" sz="1300">
                <a:latin typeface="+mj-lt"/>
                <a:ea typeface="+mj-ea"/>
              </a:defRPr>
            </a:lvl1pPr>
            <a:lvl2pPr marL="176213" lvl="1" indent="-174625" defTabSz="936625" eaLnBrk="0" fontAlgn="base" latinLnBrk="0" hangingPunct="0">
              <a:spcBef>
                <a:spcPts val="200"/>
              </a:spcBef>
              <a:spcAft>
                <a:spcPts val="100"/>
              </a:spcAft>
              <a:buChar char="•"/>
              <a:defRPr kumimoji="1" sz="1100">
                <a:solidFill>
                  <a:srgbClr val="000000"/>
                </a:solidFill>
                <a:latin typeface="+mn-ea"/>
              </a:defRPr>
            </a:lvl2pPr>
            <a:lvl3pPr marL="209550" indent="-103188" defTabSz="936625" eaLnBrk="0" fontAlgn="base" hangingPunct="0">
              <a:spcBef>
                <a:spcPct val="0"/>
              </a:spcBef>
              <a:spcAft>
                <a:spcPct val="0"/>
              </a:spcAft>
              <a:buChar char="–"/>
              <a:defRPr kumimoji="1" sz="1300"/>
            </a:lvl3pPr>
            <a:lvl4pPr marL="314325" indent="-103188" defTabSz="936625" eaLnBrk="0" fontAlgn="base" hangingPunct="0">
              <a:spcBef>
                <a:spcPct val="0"/>
              </a:spcBef>
              <a:spcAft>
                <a:spcPct val="0"/>
              </a:spcAft>
              <a:buChar char="·"/>
              <a:defRPr kumimoji="1" sz="1300"/>
            </a:lvl4pPr>
            <a:lvl5pPr marL="420688" indent="-98425" defTabSz="936625" eaLnBrk="0" fontAlgn="base" hangingPunct="0">
              <a:spcBef>
                <a:spcPct val="0"/>
              </a:spcBef>
              <a:spcAft>
                <a:spcPct val="0"/>
              </a:spcAft>
              <a:buChar char="›"/>
              <a:defRPr kumimoji="1" sz="1300"/>
            </a:lvl5pPr>
            <a:lvl6pPr marL="8778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6pPr>
            <a:lvl7pPr marL="13350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7pPr>
            <a:lvl8pPr marL="17922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8pPr>
            <a:lvl9pPr marL="2249488" indent="-98425" defTabSz="936625" fontAlgn="base">
              <a:spcBef>
                <a:spcPct val="0"/>
              </a:spcBef>
              <a:spcAft>
                <a:spcPct val="0"/>
              </a:spcAft>
              <a:buChar char="›"/>
              <a:defRPr kumimoji="1" sz="1200"/>
            </a:lvl9pPr>
          </a:lstStyle>
          <a:p>
            <a:pPr marL="128588" lvl="1" indent="-126207"/>
            <a:r>
              <a:rPr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데이터 전처리</a:t>
            </a:r>
            <a:endParaRPr lang="en-US" altLang="ko-KR" sz="1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128588" lvl="1" indent="-126207"/>
            <a:r>
              <a:rPr lang="ko-KR" altLang="en-US" sz="1800" dirty="0">
                <a:latin typeface="프리젠테이션 5 Medium" pitchFamily="2" charset="-127"/>
                <a:ea typeface="프리젠테이션 5 Medium" pitchFamily="2" charset="-127"/>
              </a:rPr>
              <a:t>예측 모델 </a:t>
            </a:r>
            <a:r>
              <a:rPr lang="ko-KR" altLang="en-US" sz="1800" dirty="0" smtClean="0">
                <a:latin typeface="프리젠테이션 5 Medium" pitchFamily="2" charset="-127"/>
                <a:ea typeface="프리젠테이션 5 Medium" pitchFamily="2" charset="-127"/>
              </a:rPr>
              <a:t>개발</a:t>
            </a:r>
            <a:endParaRPr lang="en-US" altLang="ko-KR" sz="1800" dirty="0" smtClean="0">
              <a:latin typeface="프리젠테이션 5 Medium" pitchFamily="2" charset="-127"/>
              <a:ea typeface="프리젠테이션 5 Medium" pitchFamily="2" charset="-127"/>
            </a:endParaRPr>
          </a:p>
          <a:p>
            <a:pPr marL="128588" lvl="1" indent="-126207"/>
            <a:r>
              <a:rPr lang="ko-KR" altLang="en-US" sz="1800" dirty="0" smtClean="0">
                <a:latin typeface="프리젠테이션 5 Medium" pitchFamily="2" charset="-127"/>
                <a:ea typeface="프리젠테이션 5 Medium" pitchFamily="2" charset="-127"/>
              </a:rPr>
              <a:t>오일 상태 분류 대시보드 제작</a:t>
            </a:r>
            <a:r>
              <a:rPr lang="en-US" altLang="ko-KR" sz="1800" dirty="0" smtClean="0">
                <a:latin typeface="프리젠테이션 5 Medium" pitchFamily="2" charset="-127"/>
                <a:ea typeface="프리젠테이션 5 Medium" pitchFamily="2" charset="-127"/>
              </a:rPr>
              <a:t>, </a:t>
            </a:r>
            <a:r>
              <a:rPr lang="ko-KR" altLang="en-US" sz="1800" dirty="0" smtClean="0">
                <a:latin typeface="프리젠테이션 5 Medium" pitchFamily="2" charset="-127"/>
                <a:ea typeface="프리젠테이션 5 Medium" pitchFamily="2" charset="-127"/>
              </a:rPr>
              <a:t>활용</a:t>
            </a:r>
            <a:endParaRPr lang="en-US" altLang="ko-KR" sz="1800" dirty="0">
              <a:latin typeface="프리젠테이션 5 Medium" pitchFamily="2" charset="-127"/>
              <a:ea typeface="프리젠테이션 5 Medium" pitchFamily="2" charset="-127"/>
            </a:endParaRPr>
          </a:p>
          <a:p>
            <a:pPr marL="2381" lvl="1" indent="0">
              <a:buNone/>
            </a:pPr>
            <a:endParaRPr lang="en-US" altLang="ko-KR" sz="1800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6163988" y="2642407"/>
            <a:ext cx="184731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575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8986988" y="2636203"/>
            <a:ext cx="1757212" cy="3347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575" dirty="0" smtClean="0">
                <a:latin typeface="프리젠테이션 5 Medium" pitchFamily="2" charset="-127"/>
                <a:ea typeface="프리젠테이션 5 Medium" pitchFamily="2" charset="-127"/>
              </a:rPr>
              <a:t>6</a:t>
            </a:r>
            <a:r>
              <a:rPr lang="ko-KR" altLang="en-US" sz="1575" dirty="0" smtClean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1575" dirty="0" smtClean="0">
                <a:latin typeface="프리젠테이션 5 Medium" pitchFamily="2" charset="-127"/>
                <a:ea typeface="프리젠테이션 5 Medium" pitchFamily="2" charset="-127"/>
              </a:rPr>
              <a:t>10</a:t>
            </a:r>
            <a:r>
              <a:rPr lang="ko-KR" altLang="en-US" sz="1575" dirty="0" smtClean="0">
                <a:latin typeface="프리젠테이션 5 Medium" pitchFamily="2" charset="-127"/>
                <a:ea typeface="프리젠테이션 5 Medium" pitchFamily="2" charset="-127"/>
              </a:rPr>
              <a:t>일 </a:t>
            </a:r>
            <a:r>
              <a:rPr lang="en-US" altLang="ko-KR" sz="1575" dirty="0" smtClean="0">
                <a:latin typeface="프리젠테이션 5 Medium" pitchFamily="2" charset="-127"/>
                <a:ea typeface="프리젠테이션 5 Medium" pitchFamily="2" charset="-127"/>
              </a:rPr>
              <a:t>~ 6</a:t>
            </a:r>
            <a:r>
              <a:rPr lang="ko-KR" altLang="en-US" sz="1575" dirty="0" smtClean="0">
                <a:latin typeface="프리젠테이션 5 Medium" pitchFamily="2" charset="-127"/>
                <a:ea typeface="프리젠테이션 5 Medium" pitchFamily="2" charset="-127"/>
              </a:rPr>
              <a:t>월 </a:t>
            </a:r>
            <a:r>
              <a:rPr lang="en-US" altLang="ko-KR" sz="1575" dirty="0" smtClean="0">
                <a:latin typeface="프리젠테이션 5 Medium" pitchFamily="2" charset="-127"/>
                <a:ea typeface="프리젠테이션 5 Medium" pitchFamily="2" charset="-127"/>
              </a:rPr>
              <a:t>18</a:t>
            </a:r>
            <a:r>
              <a:rPr lang="ko-KR" altLang="en-US" sz="1575" dirty="0" smtClean="0">
                <a:latin typeface="프리젠테이션 5 Medium" pitchFamily="2" charset="-127"/>
                <a:ea typeface="프리젠테이션 5 Medium" pitchFamily="2" charset="-127"/>
              </a:rPr>
              <a:t>일</a:t>
            </a:r>
            <a:endParaRPr lang="ko-KR" altLang="en-US" sz="1575" dirty="0">
              <a:latin typeface="프리젠테이션 5 Medium" pitchFamily="2" charset="-127"/>
              <a:ea typeface="프리젠테이션 5 Medium" pitchFamily="2" charset="-127"/>
            </a:endParaRPr>
          </a:p>
        </p:txBody>
      </p:sp>
      <p:sp>
        <p:nvSpPr>
          <p:cNvPr id="51" name="평행 사변형 50"/>
          <p:cNvSpPr/>
          <p:nvPr/>
        </p:nvSpPr>
        <p:spPr>
          <a:xfrm flipH="1">
            <a:off x="2694934" y="7426930"/>
            <a:ext cx="2505392" cy="532832"/>
          </a:xfrm>
          <a:prstGeom prst="parallelogram">
            <a:avLst>
              <a:gd name="adj" fmla="val 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100" dirty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팀 구성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672368"/>
              </p:ext>
            </p:extLst>
          </p:nvPr>
        </p:nvGraphicFramePr>
        <p:xfrm>
          <a:off x="5396262" y="5735336"/>
          <a:ext cx="11522164" cy="3881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997">
                  <a:extLst>
                    <a:ext uri="{9D8B030D-6E8A-4147-A177-3AD203B41FA5}">
                      <a16:colId xmlns:a16="http://schemas.microsoft.com/office/drawing/2014/main" val="1524730319"/>
                    </a:ext>
                  </a:extLst>
                </a:gridCol>
                <a:gridCol w="2243420">
                  <a:extLst>
                    <a:ext uri="{9D8B030D-6E8A-4147-A177-3AD203B41FA5}">
                      <a16:colId xmlns:a16="http://schemas.microsoft.com/office/drawing/2014/main" val="1267136551"/>
                    </a:ext>
                  </a:extLst>
                </a:gridCol>
                <a:gridCol w="7068747">
                  <a:extLst>
                    <a:ext uri="{9D8B030D-6E8A-4147-A177-3AD203B41FA5}">
                      <a16:colId xmlns:a16="http://schemas.microsoft.com/office/drawing/2014/main" val="601102982"/>
                    </a:ext>
                  </a:extLst>
                </a:gridCol>
              </a:tblGrid>
              <a:tr h="467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훈련생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32986" marR="132986" marT="66492" marB="664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주 역할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32986" marR="132986" marT="66492" marB="664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smtClean="0">
                          <a:solidFill>
                            <a:schemeClr val="tx1"/>
                          </a:solidFill>
                          <a:latin typeface="프리젠테이션 7 Bold" pitchFamily="2" charset="-127"/>
                          <a:ea typeface="프리젠테이션 7 Bold" pitchFamily="2" charset="-127"/>
                        </a:rPr>
                        <a:t>담당 업무 </a:t>
                      </a:r>
                      <a:endParaRPr lang="ko-KR" altLang="en-US" sz="2100" dirty="0">
                        <a:solidFill>
                          <a:schemeClr val="tx1"/>
                        </a:solidFill>
                        <a:latin typeface="프리젠테이션 7 Bold" pitchFamily="2" charset="-127"/>
                        <a:ea typeface="프리젠테이션 7 Bold" pitchFamily="2" charset="-127"/>
                      </a:endParaRPr>
                    </a:p>
                  </a:txBody>
                  <a:tcPr marL="132986" marR="132986" marT="66492" marB="6649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767313"/>
                  </a:ext>
                </a:extLst>
              </a:tr>
              <a:tr h="487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정하연 </a:t>
                      </a:r>
                      <a:r>
                        <a:rPr lang="en-US" altLang="ko-KR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(</a:t>
                      </a:r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팀장</a:t>
                      </a:r>
                      <a:r>
                        <a:rPr lang="en-US" altLang="ko-KR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)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EDA, </a:t>
                      </a:r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데이터 시각화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EDA</a:t>
                      </a:r>
                      <a:r>
                        <a:rPr lang="ko-KR" altLang="en-US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를 통한 </a:t>
                      </a:r>
                      <a:r>
                        <a:rPr lang="ko-KR" altLang="en-US" sz="2100" b="0" dirty="0" err="1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불량요인</a:t>
                      </a:r>
                      <a:r>
                        <a:rPr lang="ko-KR" altLang="en-US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 파악 및 발표</a:t>
                      </a:r>
                      <a:endParaRPr lang="ko-KR" altLang="en-US" sz="2100" b="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32986" marR="132986" marT="66492" marB="66492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224563"/>
                  </a:ext>
                </a:extLst>
              </a:tr>
              <a:tr h="487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강하연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데이터 전처리</a:t>
                      </a:r>
                      <a:r>
                        <a:rPr lang="en-US" altLang="ko-KR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모델링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최적의 모델 탐색을 통한 성능 개선 탐구</a:t>
                      </a:r>
                      <a:endParaRPr lang="ko-KR" altLang="en-US" sz="2100" b="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283583"/>
                  </a:ext>
                </a:extLst>
              </a:tr>
              <a:tr h="487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김지유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EDA,</a:t>
                      </a:r>
                      <a:r>
                        <a:rPr lang="en-US" altLang="ko-KR" sz="1800" baseline="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 </a:t>
                      </a:r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데이터 시각화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데이터 시각화를 통한 데이터 탐구</a:t>
                      </a:r>
                      <a:endParaRPr lang="ko-KR" altLang="en-US" sz="2100" b="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169397"/>
                  </a:ext>
                </a:extLst>
              </a:tr>
              <a:tr h="487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박민서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EDA, PPT </a:t>
                      </a:r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제작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주제 선정 및 </a:t>
                      </a:r>
                      <a:r>
                        <a:rPr lang="en-US" altLang="ko-KR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PPT </a:t>
                      </a:r>
                      <a:r>
                        <a:rPr lang="ko-KR" altLang="en-US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제작</a:t>
                      </a:r>
                      <a:endParaRPr lang="ko-KR" altLang="en-US" sz="2100" b="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482745"/>
                  </a:ext>
                </a:extLst>
              </a:tr>
              <a:tr h="487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이채은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모델링</a:t>
                      </a:r>
                      <a:r>
                        <a:rPr lang="en-US" altLang="ko-KR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대시보드 제작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모델 평가 및 결론 도출 </a:t>
                      </a:r>
                      <a:r>
                        <a:rPr lang="en-US" altLang="ko-KR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/ </a:t>
                      </a:r>
                      <a:r>
                        <a:rPr lang="ko-KR" altLang="en-US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대시보드 제작</a:t>
                      </a:r>
                      <a:endParaRPr lang="ko-KR" altLang="en-US" sz="2100" b="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4020651"/>
                  </a:ext>
                </a:extLst>
              </a:tr>
              <a:tr h="487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정재성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데이터 전처리</a:t>
                      </a:r>
                      <a:r>
                        <a:rPr lang="en-US" altLang="ko-KR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모델링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b="0" dirty="0" err="1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결측치</a:t>
                      </a:r>
                      <a:r>
                        <a:rPr lang="ko-KR" altLang="en-US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 처리</a:t>
                      </a:r>
                      <a:r>
                        <a:rPr lang="en-US" altLang="ko-KR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, </a:t>
                      </a:r>
                      <a:r>
                        <a:rPr lang="ko-KR" altLang="en-US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최적의 모델 탐색 및 발표</a:t>
                      </a:r>
                      <a:endParaRPr lang="ko-KR" altLang="en-US" sz="2100" b="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32986" marR="132986" marT="66492" marB="66492">
                    <a:solidFill>
                      <a:schemeClr val="bg2"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94006"/>
                  </a:ext>
                </a:extLst>
              </a:tr>
              <a:tr h="487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김웅기</a:t>
                      </a:r>
                      <a:r>
                        <a:rPr lang="en-US" altLang="ko-KR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, </a:t>
                      </a:r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박종률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>
                          <a:latin typeface="프리젠테이션 4 Regular" pitchFamily="2" charset="-127"/>
                          <a:ea typeface="프리젠테이션 4 Regular" pitchFamily="2" charset="-127"/>
                        </a:rPr>
                        <a:t>멘토</a:t>
                      </a:r>
                      <a:endParaRPr lang="ko-KR" altLang="en-US" sz="1800" dirty="0">
                        <a:latin typeface="프리젠테이션 4 Regular" pitchFamily="2" charset="-127"/>
                        <a:ea typeface="프리젠테이션 4 Regular" pitchFamily="2" charset="-127"/>
                      </a:endParaRPr>
                    </a:p>
                  </a:txBody>
                  <a:tcPr marL="132986" marR="132986" marT="66492" marB="6649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100" b="0" dirty="0" smtClean="0">
                          <a:latin typeface="프리젠테이션 6 SemiBold" pitchFamily="2" charset="-127"/>
                          <a:ea typeface="프리젠테이션 6 SemiBold" pitchFamily="2" charset="-127"/>
                        </a:rPr>
                        <a:t>질의응답 및 방향성 제시</a:t>
                      </a:r>
                      <a:endParaRPr lang="ko-KR" altLang="en-US" sz="2100" b="0" dirty="0">
                        <a:latin typeface="프리젠테이션 6 SemiBold" pitchFamily="2" charset="-127"/>
                        <a:ea typeface="프리젠테이션 6 SemiBold" pitchFamily="2" charset="-127"/>
                      </a:endParaRPr>
                    </a:p>
                  </a:txBody>
                  <a:tcPr marL="132986" marR="132986" marT="66492" marB="6649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7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535749"/>
                  </a:ext>
                </a:extLst>
              </a:tr>
            </a:tbl>
          </a:graphicData>
        </a:graphic>
      </p:graphicFrame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0" y="0"/>
            <a:ext cx="691562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37" name="TextBox 6"/>
          <p:cNvSpPr txBox="1"/>
          <p:nvPr/>
        </p:nvSpPr>
        <p:spPr>
          <a:xfrm>
            <a:off x="6705599" y="1176081"/>
            <a:ext cx="5257801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spc="-30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프로젝트 수행 절차 및 팀 구성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1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572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0" y="0"/>
            <a:ext cx="691562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37" name="TextBox 6"/>
          <p:cNvSpPr txBox="1"/>
          <p:nvPr/>
        </p:nvSpPr>
        <p:spPr>
          <a:xfrm>
            <a:off x="8077199" y="1176081"/>
            <a:ext cx="5257801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spc="-30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데이터 </a:t>
            </a:r>
            <a:r>
              <a:rPr lang="ko-KR" altLang="en-US" sz="4400" b="1" spc="-30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명세서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1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1" y="2171700"/>
            <a:ext cx="7924800" cy="50470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58785" y="4997670"/>
            <a:ext cx="8248215" cy="50226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직선 연결선 27"/>
          <p:cNvCxnSpPr/>
          <p:nvPr/>
        </p:nvCxnSpPr>
        <p:spPr>
          <a:xfrm flipV="1">
            <a:off x="8077199" y="7218731"/>
            <a:ext cx="2570" cy="667969"/>
          </a:xfrm>
          <a:prstGeom prst="line">
            <a:avLst/>
          </a:prstGeom>
          <a:ln w="34925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V="1">
            <a:off x="10672707" y="4313005"/>
            <a:ext cx="2570" cy="667969"/>
          </a:xfrm>
          <a:prstGeom prst="line">
            <a:avLst/>
          </a:prstGeom>
          <a:ln w="34925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9576823" y="4313005"/>
            <a:ext cx="1095884" cy="0"/>
          </a:xfrm>
          <a:prstGeom prst="line">
            <a:avLst/>
          </a:prstGeom>
          <a:ln w="34925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9565668" y="4313006"/>
            <a:ext cx="0" cy="3573694"/>
          </a:xfrm>
          <a:prstGeom prst="line">
            <a:avLst/>
          </a:prstGeom>
          <a:ln w="34925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077199" y="7886700"/>
            <a:ext cx="1499624" cy="0"/>
          </a:xfrm>
          <a:prstGeom prst="line">
            <a:avLst/>
          </a:prstGeom>
          <a:ln w="34925">
            <a:solidFill>
              <a:srgbClr val="F0720A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8001000" y="13335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100" name="그림 99"/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sp>
        <p:nvSpPr>
          <p:cNvPr id="46" name="TextBox 6"/>
          <p:cNvSpPr txBox="1"/>
          <p:nvPr/>
        </p:nvSpPr>
        <p:spPr>
          <a:xfrm>
            <a:off x="6553200" y="2078519"/>
            <a:ext cx="5638801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건설 기계에 사용되는 주요 유체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60913" y="3464012"/>
            <a:ext cx="8366173" cy="1098900"/>
          </a:xfrm>
          <a:prstGeom prst="rect">
            <a:avLst/>
          </a:prstGeom>
          <a:solidFill>
            <a:srgbClr val="F0720A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엔진유</a:t>
            </a:r>
            <a:r>
              <a:rPr lang="en-US" altLang="ko-KR" sz="2400" b="1" dirty="0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(Engine Oil)</a:t>
            </a:r>
            <a:r>
              <a:rPr lang="en-US" altLang="ko-KR" sz="2800" b="1" dirty="0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엔진</a:t>
            </a:r>
            <a:r>
              <a:rPr lang="en-US" altLang="ko-KR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en-US" altLang="ko-KR" dirty="0" err="1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Engiene</a:t>
            </a:r>
            <a:r>
              <a:rPr lang="en-US" altLang="ko-KR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), </a:t>
            </a:r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변속기</a:t>
            </a:r>
            <a:r>
              <a:rPr lang="en-US" altLang="ko-KR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(Transmission)</a:t>
            </a:r>
            <a:endParaRPr lang="ko-KR" altLang="en-US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030" name="Picture 6" descr="https://lh7-us.googleusercontent.com/slidesz/AGV_vUeHry_Zm-d-foF_nMlXWlH0rBauktyURRIfGeUGjU7M0DTILrwYZsdvJ_OW4nyu4WosSu2z4AdtqehusKW8pCofjScTFj5NyrSNk42afwKCcA4g_-Afr2YkDsmyrTc9rP49nC17jZBG57N1TG4haMwdeUOOzT81=s2048?key=3zYkSij17F-x3EsnJspksQ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" y="6902094"/>
            <a:ext cx="7667625" cy="39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직사각형 59"/>
          <p:cNvSpPr/>
          <p:nvPr/>
        </p:nvSpPr>
        <p:spPr>
          <a:xfrm>
            <a:off x="4960913" y="4759412"/>
            <a:ext cx="8366173" cy="870300"/>
          </a:xfrm>
          <a:prstGeom prst="rect">
            <a:avLst/>
          </a:prstGeom>
          <a:solidFill>
            <a:srgbClr val="F0720A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유압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작동유</a:t>
            </a:r>
            <a:r>
              <a:rPr lang="ko-KR" altLang="en-US" sz="2400" b="1" dirty="0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 </a:t>
            </a:r>
            <a:r>
              <a:rPr lang="en-US" altLang="ko-KR" sz="2400" b="1" dirty="0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(Hydraulic Oil)</a:t>
            </a:r>
            <a:endParaRPr lang="ko-KR" altLang="en-US" sz="2000" dirty="0">
              <a:solidFill>
                <a:schemeClr val="tx1"/>
              </a:solidFill>
              <a:latin typeface="프리젠테이션 8 ExtraBold" pitchFamily="2" charset="-127"/>
              <a:ea typeface="프리젠테이션 8 ExtraBold" pitchFamily="2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960913" y="5826212"/>
            <a:ext cx="8366173" cy="1146088"/>
          </a:xfrm>
          <a:prstGeom prst="rect">
            <a:avLst/>
          </a:prstGeom>
          <a:solidFill>
            <a:srgbClr val="F0720A">
              <a:alpha val="61000"/>
            </a:srgbClr>
          </a:solidFill>
          <a:ln w="28575" cmpd="sng">
            <a:solidFill>
              <a:schemeClr val="tx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기어유</a:t>
            </a:r>
            <a:r>
              <a:rPr lang="en-US" altLang="ko-KR" sz="2400" b="1" dirty="0" smtClean="0">
                <a:solidFill>
                  <a:schemeClr val="bg1"/>
                </a:solidFill>
                <a:latin typeface="프리젠테이션 8 ExtraBold" pitchFamily="2" charset="-127"/>
                <a:ea typeface="프리젠테이션 8 ExtraBold" pitchFamily="2" charset="-127"/>
              </a:rPr>
              <a:t>(Gear Oil)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엑셀</a:t>
            </a:r>
            <a:r>
              <a:rPr lang="en-US" altLang="ko-KR" dirty="0" smtClean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rPr>
              <a:t>(Axle), Swing drive, Final drive</a:t>
            </a:r>
            <a:endParaRPr lang="ko-KR" altLang="en-US" dirty="0">
              <a:solidFill>
                <a:schemeClr val="tx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028" name="Picture 4" descr="https://lh7-us.googleusercontent.com/slidesz/AGV_vUc0XyW06o1mctRwgoHuiCrYwRy9yordIAQnopU8ujjfV7bSISIf49hk06y3gxUZgl6ZGdCUi_iltTyAH9X5h-3c-aW16-6mqu_E4Ha4zudY8i4U3L6qVjrpzDopd306jz8br56JxU011pMxNYjH0170jhPwexGo=s2048?key=3zYkSij17F-x3EsnJspks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0" y="5772149"/>
            <a:ext cx="7629525" cy="508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02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대각선 줄무늬 25"/>
          <p:cNvSpPr/>
          <p:nvPr/>
        </p:nvSpPr>
        <p:spPr>
          <a:xfrm rot="8119083">
            <a:off x="9213962" y="5002875"/>
            <a:ext cx="3405719" cy="3455364"/>
          </a:xfrm>
          <a:prstGeom prst="diagStripe">
            <a:avLst/>
          </a:prstGeom>
          <a:gradFill flip="none" rotWithShape="1">
            <a:gsLst>
              <a:gs pos="100000">
                <a:srgbClr val="FFDE86"/>
              </a:gs>
              <a:gs pos="0">
                <a:srgbClr val="FFFFFF">
                  <a:alpha val="74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2050" name="Picture 2" descr="https://lh7-us.googleusercontent.com/slidesz/AGV_vUegnFDOSV35Fg_TP-5ViHL5DBzqXqiUKPrZfxIGFqT1JrLCU25PeNtiF4Kk_RTKkmooAdDK59eVixL7hLP4MND91J1SNV3H4eUbl41y4PWYpvN39CqdD9PDWUoCDCGS7bEzrq3gW8YwfBnusRrHgCFTmQXnRkTN=s2048?key=3zYkSij17F-x3EsnJspks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12262"/>
            <a:ext cx="9009534" cy="7379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981200" y="3142912"/>
            <a:ext cx="2209800" cy="1162388"/>
          </a:xfrm>
          <a:prstGeom prst="rect">
            <a:avLst/>
          </a:prstGeom>
          <a:noFill/>
          <a:ln w="63500">
            <a:solidFill>
              <a:srgbClr val="F0720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981200" y="5035508"/>
            <a:ext cx="2209800" cy="505973"/>
          </a:xfrm>
          <a:prstGeom prst="rect">
            <a:avLst/>
          </a:prstGeom>
          <a:noFill/>
          <a:ln w="63500">
            <a:solidFill>
              <a:srgbClr val="00206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981200" y="7034429"/>
            <a:ext cx="2209800" cy="928471"/>
          </a:xfrm>
          <a:prstGeom prst="rect">
            <a:avLst/>
          </a:prstGeom>
          <a:noFill/>
          <a:ln w="63500">
            <a:solidFill>
              <a:srgbClr val="00206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981200" y="5600700"/>
            <a:ext cx="2209800" cy="1371599"/>
          </a:xfrm>
          <a:prstGeom prst="rect">
            <a:avLst/>
          </a:prstGeom>
          <a:noFill/>
          <a:ln w="63500">
            <a:solidFill>
              <a:srgbClr val="F0720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6"/>
          <p:cNvSpPr txBox="1"/>
          <p:nvPr/>
        </p:nvSpPr>
        <p:spPr>
          <a:xfrm>
            <a:off x="7467600" y="1176081"/>
            <a:ext cx="47244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HW210 </a:t>
            </a:r>
            <a:r>
              <a:rPr lang="ko-KR" alt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휠 굴착기 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pic>
        <p:nvPicPr>
          <p:cNvPr id="2056" name="Picture 8" descr="https://lh7-us.googleusercontent.com/slidesz/AGV_vUc0XyW06o1mctRwgoHuiCrYwRy9yordIAQnopU8ujjfV7bSISIf49hk06y3gxUZgl6ZGdCUi_iltTyAH9X5h-3c-aW16-6mqu_E4Ha4zudY8i4U3L6qVjrpzDopd306jz8br56JxU011pMxNYjH0170jhPwexGo=s2048?key=3zYkSij17F-x3EsnJspks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233" y="2095500"/>
            <a:ext cx="8315325" cy="903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lh7-us.googleusercontent.com/slidesz/AGV_vUd-Vmg26nP_bj-Gen6ZqTAvRaaV9_LmMBxY5slHfw-rVEi41orwOwLGwL1GK-wLdlLH1EeSIeT_RG7JVCph5wKztcVk_rJjJkormkH3RckNdJwpLWgHP4raaoVYrAtnICIeKVFsGlkSGEJOc9EQbBComNtVdsE=s2048?key=3zYkSij17F-x3EsnJspks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30246"/>
            <a:ext cx="9448800" cy="7513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대각선 줄무늬 25"/>
          <p:cNvSpPr/>
          <p:nvPr/>
        </p:nvSpPr>
        <p:spPr>
          <a:xfrm rot="8119083">
            <a:off x="9213962" y="5002875"/>
            <a:ext cx="3405719" cy="3455364"/>
          </a:xfrm>
          <a:prstGeom prst="diagStripe">
            <a:avLst/>
          </a:prstGeom>
          <a:gradFill flip="none" rotWithShape="1">
            <a:gsLst>
              <a:gs pos="100000">
                <a:srgbClr val="FFDE86"/>
              </a:gs>
              <a:gs pos="0">
                <a:srgbClr val="FFFFFF">
                  <a:alpha val="74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7086600" y="1176081"/>
            <a:ext cx="47244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HX300LR </a:t>
            </a:r>
            <a:r>
              <a:rPr lang="ko-KR" altLang="en-US" sz="4400" b="1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트랙 굴착기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524000" y="3137498"/>
            <a:ext cx="2209800" cy="1548802"/>
          </a:xfrm>
          <a:prstGeom prst="rect">
            <a:avLst/>
          </a:prstGeom>
          <a:noFill/>
          <a:ln w="63500">
            <a:solidFill>
              <a:srgbClr val="F0720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524000" y="5238750"/>
            <a:ext cx="2209800" cy="819150"/>
          </a:xfrm>
          <a:prstGeom prst="rect">
            <a:avLst/>
          </a:prstGeom>
          <a:noFill/>
          <a:ln w="63500">
            <a:solidFill>
              <a:srgbClr val="00206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524000" y="6134101"/>
            <a:ext cx="2209800" cy="1295400"/>
          </a:xfrm>
          <a:prstGeom prst="rect">
            <a:avLst/>
          </a:prstGeom>
          <a:noFill/>
          <a:ln w="63500">
            <a:solidFill>
              <a:srgbClr val="F0720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https://lh7-us.googleusercontent.com/slidesz/AGV_vUcEXVhsZgeUVWAwIOz3UCBQAWYptaccFcSE9BPDqoNPiF_vUREg6dGIrwq2MIM5o-_gSHCwlnHp1SAxRZQJjPiPMaswzD1-lCaRJdE-z21TSAv5C1Npu6debX3aJ5pAkEBJBM3BCfTuyuIGHOB5WfYBVGgEDg8=s2048?key=3zYkSij17F-x3EsnJspks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1330990"/>
            <a:ext cx="9322211" cy="945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1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7-us.googleusercontent.com/slidesz/AGV_vUfzPpA6QXr6I8lXgpucVq-8A4msh4cHdqUgZ_uiE8P2jcSchZHdeLrmxunksJCWi2jMjx6makHo9IjmessRKErnT58StuIW04EHUkwK57ugUEwWjvyVKKRpGXEfb0xRCFL5Xid4xhPVbDcxo2nsONZ7FrWeWp0=s2048?key=3zYkSij17F-x3EsnJspksQ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775" y="2166680"/>
            <a:ext cx="8810625" cy="7777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대각선 줄무늬 25"/>
          <p:cNvSpPr/>
          <p:nvPr/>
        </p:nvSpPr>
        <p:spPr>
          <a:xfrm rot="13567054" flipH="1">
            <a:off x="7617714" y="4646127"/>
            <a:ext cx="3262121" cy="3149783"/>
          </a:xfrm>
          <a:prstGeom prst="diagStripe">
            <a:avLst/>
          </a:prstGeom>
          <a:gradFill flip="none" rotWithShape="1">
            <a:gsLst>
              <a:gs pos="100000">
                <a:srgbClr val="FFDE86"/>
              </a:gs>
              <a:gs pos="0">
                <a:srgbClr val="FFFFFF">
                  <a:alpha val="74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6" name="직사각형 35"/>
          <p:cNvSpPr/>
          <p:nvPr/>
        </p:nvSpPr>
        <p:spPr>
          <a:xfrm>
            <a:off x="0" y="1"/>
            <a:ext cx="18288000" cy="2667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8001000" y="647700"/>
            <a:ext cx="2499360" cy="609600"/>
          </a:xfrm>
          <a:prstGeom prst="roundRect">
            <a:avLst>
              <a:gd name="adj" fmla="val 48760"/>
            </a:avLst>
          </a:prstGeom>
          <a:solidFill>
            <a:srgbClr val="F0720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프리젠테이션 7 Bold" pitchFamily="2" charset="-127"/>
                <a:ea typeface="프리젠테이션 7 Bold" pitchFamily="2" charset="-127"/>
              </a:rPr>
              <a:t>CHAPTER 2</a:t>
            </a:r>
            <a:endParaRPr lang="ko-KR" altLang="en-US" b="1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6" name="TextBox 6"/>
          <p:cNvSpPr txBox="1"/>
          <p:nvPr/>
        </p:nvSpPr>
        <p:spPr>
          <a:xfrm>
            <a:off x="7761767" y="1176081"/>
            <a:ext cx="4724400" cy="123618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82170"/>
              </a:lnSpc>
            </a:pPr>
            <a:r>
              <a:rPr lang="en-US" sz="4400" b="1" i="0" u="none" strike="noStrike" spc="-300" dirty="0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HL960A </a:t>
            </a:r>
            <a:r>
              <a:rPr lang="ko-KR" altLang="en-US" sz="4400" b="1" i="0" u="none" strike="noStrike" spc="-300" dirty="0" err="1" smtClean="0">
                <a:solidFill>
                  <a:schemeClr val="tx2">
                    <a:lumMod val="75000"/>
                  </a:schemeClr>
                </a:solidFill>
                <a:latin typeface="프리젠테이션 7 Bold" pitchFamily="2" charset="-127"/>
                <a:ea typeface="프리젠테이션 7 Bold" pitchFamily="2" charset="-127"/>
              </a:rPr>
              <a:t>휠로더</a:t>
            </a:r>
            <a:endParaRPr lang="en-US" sz="4400" b="1" i="0" u="none" strike="noStrike" spc="-300" dirty="0">
              <a:solidFill>
                <a:schemeClr val="tx2">
                  <a:lumMod val="75000"/>
                </a:schemeClr>
              </a:solidFill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304720" y="2944291"/>
            <a:ext cx="2077655" cy="1208609"/>
          </a:xfrm>
          <a:prstGeom prst="rect">
            <a:avLst/>
          </a:prstGeom>
          <a:noFill/>
          <a:ln w="63500">
            <a:solidFill>
              <a:srgbClr val="F0720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304720" y="4879349"/>
            <a:ext cx="2077655" cy="921748"/>
          </a:xfrm>
          <a:prstGeom prst="rect">
            <a:avLst/>
          </a:prstGeom>
          <a:noFill/>
          <a:ln w="63500">
            <a:solidFill>
              <a:srgbClr val="00206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304720" y="6421139"/>
            <a:ext cx="2077655" cy="1084562"/>
          </a:xfrm>
          <a:prstGeom prst="rect">
            <a:avLst/>
          </a:prstGeom>
          <a:noFill/>
          <a:ln w="63500">
            <a:solidFill>
              <a:srgbClr val="F0720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39998" y="318096"/>
            <a:ext cx="329604" cy="329604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0" y="0"/>
            <a:ext cx="762000" cy="10477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41767" y="277333"/>
            <a:ext cx="345739" cy="3457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99" y="2204902"/>
            <a:ext cx="434741" cy="43474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41" y="2784896"/>
            <a:ext cx="371307" cy="37130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34" y="3285450"/>
            <a:ext cx="433242" cy="43324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24049" y="3954069"/>
            <a:ext cx="485551" cy="485551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106113" y="4606932"/>
            <a:ext cx="521421" cy="521421"/>
          </a:xfrm>
          <a:prstGeom prst="rect">
            <a:avLst/>
          </a:prstGeom>
        </p:spPr>
      </p:pic>
      <p:pic>
        <p:nvPicPr>
          <p:cNvPr id="9220" name="Picture 4" descr="https://lh7-us.googleusercontent.com/slidesz/AGV_vUeHry_Zm-d-foF_nMlXWlH0rBauktyURRIfGeUGjU7M0DTILrwYZsdvJ_OW4nyu4WosSu2z4AdtqehusKW8pCofjScTFj5NyrSNk42afwKCcA4g_-Afr2YkDsmyrTc9rP49nC17jZBG57N1TG4haMwdeUOOzT81=s2048?key=3zYkSij17F-x3EsnJspksQ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7084" y="3402861"/>
            <a:ext cx="10971684" cy="763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50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HdqTTBEkSKkZdYkg2.Q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HdqTTBEkSKkZdYkg2.Q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HdqTTBEkSKkZdYkg2.Q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2450</Words>
  <Application>Microsoft Office PowerPoint</Application>
  <PresentationFormat>사용자 지정</PresentationFormat>
  <Paragraphs>711</Paragraphs>
  <Slides>39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4" baseType="lpstr">
      <vt:lpstr>Gmarket Sans TTF Bold</vt:lpstr>
      <vt:lpstr>맑은 고딕</vt:lpstr>
      <vt:lpstr>프리젠테이션 5 Medium</vt:lpstr>
      <vt:lpstr>Calibri</vt:lpstr>
      <vt:lpstr>프리젠테이션 4 Regular</vt:lpstr>
      <vt:lpstr>프리젠테이션 8 ExtraBold</vt:lpstr>
      <vt:lpstr>Arial</vt:lpstr>
      <vt:lpstr>프리젠테이션 6 SemiBold</vt:lpstr>
      <vt:lpstr>Times-Bold</vt:lpstr>
      <vt:lpstr>에스코어 드림 5 Medium</vt:lpstr>
      <vt:lpstr>Tmon몬소리 Black</vt:lpstr>
      <vt:lpstr>프리젠테이션 9 Black</vt:lpstr>
      <vt:lpstr>프리젠테이션 7 Bold</vt:lpstr>
      <vt:lpstr>S-Core Dream 8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66</cp:revision>
  <dcterms:created xsi:type="dcterms:W3CDTF">2006-08-16T00:00:00Z</dcterms:created>
  <dcterms:modified xsi:type="dcterms:W3CDTF">2024-06-18T06:12:37Z</dcterms:modified>
</cp:coreProperties>
</file>